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6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20" r:id="rId56"/>
    <p:sldId id="322" r:id="rId57"/>
    <p:sldId id="323" r:id="rId58"/>
    <p:sldId id="324" r:id="rId59"/>
    <p:sldId id="325" r:id="rId60"/>
    <p:sldId id="326" r:id="rId61"/>
    <p:sldId id="292" r:id="rId62"/>
    <p:sldId id="293" r:id="rId63"/>
    <p:sldId id="294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5" r:id="rId72"/>
    <p:sldId id="336" r:id="rId73"/>
    <p:sldId id="337" r:id="rId74"/>
    <p:sldId id="338" r:id="rId75"/>
    <p:sldId id="321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8" r:id="rId103"/>
    <p:sldId id="334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90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402" r:id="rId134"/>
    <p:sldId id="403" r:id="rId135"/>
    <p:sldId id="404" r:id="rId136"/>
    <p:sldId id="405" r:id="rId137"/>
    <p:sldId id="406" r:id="rId138"/>
    <p:sldId id="407" r:id="rId139"/>
    <p:sldId id="408" r:id="rId140"/>
    <p:sldId id="409" r:id="rId141"/>
    <p:sldId id="410" r:id="rId142"/>
    <p:sldId id="411" r:id="rId143"/>
    <p:sldId id="412" r:id="rId144"/>
    <p:sldId id="413" r:id="rId145"/>
    <p:sldId id="414" r:id="rId146"/>
    <p:sldId id="415" r:id="rId147"/>
    <p:sldId id="416" r:id="rId148"/>
    <p:sldId id="417" r:id="rId149"/>
    <p:sldId id="418" r:id="rId150"/>
    <p:sldId id="419" r:id="rId151"/>
    <p:sldId id="420" r:id="rId152"/>
    <p:sldId id="421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42" r:id="rId170"/>
    <p:sldId id="443" r:id="rId171"/>
    <p:sldId id="444" r:id="rId172"/>
    <p:sldId id="445" r:id="rId173"/>
    <p:sldId id="446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4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475" r:id="rId200"/>
    <p:sldId id="476" r:id="rId201"/>
    <p:sldId id="480" r:id="rId202"/>
    <p:sldId id="481" r:id="rId203"/>
    <p:sldId id="482" r:id="rId204"/>
    <p:sldId id="483" r:id="rId205"/>
    <p:sldId id="484" r:id="rId206"/>
    <p:sldId id="485" r:id="rId207"/>
    <p:sldId id="486" r:id="rId208"/>
    <p:sldId id="487" r:id="rId209"/>
    <p:sldId id="488" r:id="rId210"/>
    <p:sldId id="489" r:id="rId211"/>
    <p:sldId id="490" r:id="rId212"/>
    <p:sldId id="491" r:id="rId213"/>
    <p:sldId id="492" r:id="rId214"/>
    <p:sldId id="493" r:id="rId215"/>
    <p:sldId id="494" r:id="rId216"/>
    <p:sldId id="495" r:id="rId217"/>
    <p:sldId id="496" r:id="rId218"/>
    <p:sldId id="498" r:id="rId219"/>
    <p:sldId id="502" r:id="rId220"/>
    <p:sldId id="477" r:id="rId221"/>
    <p:sldId id="503" r:id="rId222"/>
    <p:sldId id="504" r:id="rId223"/>
    <p:sldId id="505" r:id="rId224"/>
    <p:sldId id="506" r:id="rId225"/>
    <p:sldId id="507" r:id="rId226"/>
    <p:sldId id="508" r:id="rId227"/>
    <p:sldId id="509" r:id="rId228"/>
    <p:sldId id="510" r:id="rId229"/>
    <p:sldId id="511" r:id="rId230"/>
    <p:sldId id="512" r:id="rId231"/>
    <p:sldId id="516" r:id="rId232"/>
    <p:sldId id="517" r:id="rId233"/>
    <p:sldId id="518" r:id="rId234"/>
    <p:sldId id="519" r:id="rId235"/>
    <p:sldId id="520" r:id="rId236"/>
    <p:sldId id="521" r:id="rId237"/>
    <p:sldId id="522" r:id="rId238"/>
    <p:sldId id="523" r:id="rId239"/>
    <p:sldId id="525" r:id="rId240"/>
    <p:sldId id="526" r:id="rId241"/>
    <p:sldId id="527" r:id="rId242"/>
    <p:sldId id="528" r:id="rId243"/>
    <p:sldId id="534" r:id="rId244"/>
    <p:sldId id="478" r:id="rId245"/>
    <p:sldId id="535" r:id="rId246"/>
    <p:sldId id="536" r:id="rId247"/>
    <p:sldId id="537" r:id="rId248"/>
    <p:sldId id="538" r:id="rId249"/>
    <p:sldId id="539" r:id="rId250"/>
    <p:sldId id="540" r:id="rId251"/>
    <p:sldId id="541" r:id="rId252"/>
    <p:sldId id="542" r:id="rId253"/>
    <p:sldId id="543" r:id="rId254"/>
    <p:sldId id="544" r:id="rId255"/>
    <p:sldId id="545" r:id="rId256"/>
    <p:sldId id="546" r:id="rId257"/>
    <p:sldId id="547" r:id="rId258"/>
    <p:sldId id="548" r:id="rId259"/>
    <p:sldId id="549" r:id="rId260"/>
    <p:sldId id="550" r:id="rId261"/>
    <p:sldId id="551" r:id="rId262"/>
    <p:sldId id="552" r:id="rId263"/>
    <p:sldId id="553" r:id="rId264"/>
    <p:sldId id="554" r:id="rId265"/>
    <p:sldId id="555" r:id="rId266"/>
    <p:sldId id="556" r:id="rId267"/>
    <p:sldId id="557" r:id="rId268"/>
    <p:sldId id="560" r:id="rId269"/>
    <p:sldId id="479" r:id="rId270"/>
    <p:sldId id="565" r:id="rId271"/>
    <p:sldId id="562" r:id="rId272"/>
    <p:sldId id="563" r:id="rId273"/>
    <p:sldId id="564" r:id="rId274"/>
    <p:sldId id="566" r:id="rId275"/>
    <p:sldId id="567" r:id="rId276"/>
    <p:sldId id="568" r:id="rId277"/>
    <p:sldId id="569" r:id="rId278"/>
    <p:sldId id="570" r:id="rId279"/>
    <p:sldId id="571" r:id="rId280"/>
    <p:sldId id="575" r:id="rId281"/>
    <p:sldId id="576" r:id="rId282"/>
    <p:sldId id="577" r:id="rId283"/>
    <p:sldId id="578" r:id="rId284"/>
    <p:sldId id="579" r:id="rId285"/>
    <p:sldId id="580" r:id="rId286"/>
    <p:sldId id="581" r:id="rId287"/>
    <p:sldId id="582" r:id="rId288"/>
    <p:sldId id="583" r:id="rId289"/>
    <p:sldId id="584" r:id="rId290"/>
    <p:sldId id="585" r:id="rId291"/>
    <p:sldId id="586" r:id="rId292"/>
    <p:sldId id="587" r:id="rId293"/>
    <p:sldId id="588" r:id="rId294"/>
    <p:sldId id="589" r:id="rId295"/>
    <p:sldId id="590" r:id="rId296"/>
    <p:sldId id="572" r:id="rId297"/>
    <p:sldId id="591" r:id="rId298"/>
    <p:sldId id="592" r:id="rId299"/>
    <p:sldId id="593" r:id="rId300"/>
    <p:sldId id="594" r:id="rId301"/>
    <p:sldId id="595" r:id="rId302"/>
    <p:sldId id="596" r:id="rId303"/>
    <p:sldId id="597" r:id="rId304"/>
    <p:sldId id="598" r:id="rId305"/>
    <p:sldId id="599" r:id="rId306"/>
    <p:sldId id="600" r:id="rId307"/>
    <p:sldId id="365" r:id="rId308"/>
    <p:sldId id="366" r:id="rId309"/>
    <p:sldId id="367" r:id="rId310"/>
    <p:sldId id="601" r:id="rId311"/>
    <p:sldId id="602" r:id="rId312"/>
    <p:sldId id="603" r:id="rId313"/>
    <p:sldId id="604" r:id="rId314"/>
    <p:sldId id="605" r:id="rId315"/>
    <p:sldId id="606" r:id="rId316"/>
    <p:sldId id="607" r:id="rId317"/>
    <p:sldId id="608" r:id="rId318"/>
    <p:sldId id="609" r:id="rId319"/>
    <p:sldId id="573" r:id="rId320"/>
    <p:sldId id="610" r:id="rId321"/>
    <p:sldId id="611" r:id="rId322"/>
    <p:sldId id="612" r:id="rId323"/>
    <p:sldId id="613" r:id="rId324"/>
    <p:sldId id="614" r:id="rId325"/>
    <p:sldId id="615" r:id="rId326"/>
    <p:sldId id="616" r:id="rId327"/>
    <p:sldId id="617" r:id="rId328"/>
    <p:sldId id="618" r:id="rId329"/>
    <p:sldId id="619" r:id="rId330"/>
    <p:sldId id="422" r:id="rId331"/>
    <p:sldId id="620" r:id="rId332"/>
    <p:sldId id="621" r:id="rId333"/>
    <p:sldId id="622" r:id="rId334"/>
    <p:sldId id="424" r:id="rId335"/>
    <p:sldId id="425" r:id="rId336"/>
    <p:sldId id="423" r:id="rId337"/>
    <p:sldId id="623" r:id="rId338"/>
    <p:sldId id="624" r:id="rId339"/>
    <p:sldId id="625" r:id="rId340"/>
    <p:sldId id="626" r:id="rId341"/>
    <p:sldId id="627" r:id="rId342"/>
    <p:sldId id="628" r:id="rId343"/>
    <p:sldId id="629" r:id="rId344"/>
    <p:sldId id="630" r:id="rId345"/>
    <p:sldId id="631" r:id="rId346"/>
    <p:sldId id="632" r:id="rId347"/>
    <p:sldId id="633" r:id="rId348"/>
    <p:sldId id="634" r:id="rId349"/>
    <p:sldId id="635" r:id="rId350"/>
    <p:sldId id="636" r:id="rId351"/>
    <p:sldId id="637" r:id="rId352"/>
    <p:sldId id="574" r:id="rId353"/>
    <p:sldId id="638" r:id="rId354"/>
    <p:sldId id="639" r:id="rId355"/>
    <p:sldId id="640" r:id="rId356"/>
    <p:sldId id="641" r:id="rId357"/>
    <p:sldId id="642" r:id="rId358"/>
    <p:sldId id="643" r:id="rId359"/>
    <p:sldId id="644" r:id="rId360"/>
    <p:sldId id="645" r:id="rId361"/>
    <p:sldId id="649" r:id="rId362"/>
    <p:sldId id="650" r:id="rId363"/>
    <p:sldId id="651" r:id="rId364"/>
    <p:sldId id="652" r:id="rId365"/>
    <p:sldId id="653" r:id="rId366"/>
    <p:sldId id="654" r:id="rId367"/>
    <p:sldId id="655" r:id="rId368"/>
    <p:sldId id="656" r:id="rId369"/>
    <p:sldId id="657" r:id="rId370"/>
    <p:sldId id="658" r:id="rId371"/>
    <p:sldId id="659" r:id="rId372"/>
    <p:sldId id="660" r:id="rId373"/>
    <p:sldId id="661" r:id="rId374"/>
    <p:sldId id="662" r:id="rId375"/>
    <p:sldId id="663" r:id="rId376"/>
    <p:sldId id="664" r:id="rId377"/>
    <p:sldId id="665" r:id="rId378"/>
    <p:sldId id="666" r:id="rId379"/>
    <p:sldId id="667" r:id="rId380"/>
    <p:sldId id="668" r:id="rId381"/>
    <p:sldId id="671" r:id="rId382"/>
    <p:sldId id="646" r:id="rId383"/>
    <p:sldId id="672" r:id="rId384"/>
    <p:sldId id="398" r:id="rId385"/>
    <p:sldId id="399" r:id="rId386"/>
    <p:sldId id="400" r:id="rId387"/>
    <p:sldId id="401" r:id="rId388"/>
    <p:sldId id="673" r:id="rId389"/>
    <p:sldId id="674" r:id="rId390"/>
    <p:sldId id="675" r:id="rId391"/>
    <p:sldId id="676" r:id="rId392"/>
    <p:sldId id="677" r:id="rId393"/>
    <p:sldId id="678" r:id="rId394"/>
    <p:sldId id="679" r:id="rId395"/>
    <p:sldId id="680" r:id="rId396"/>
    <p:sldId id="681" r:id="rId397"/>
    <p:sldId id="682" r:id="rId398"/>
    <p:sldId id="683" r:id="rId399"/>
    <p:sldId id="684" r:id="rId400"/>
    <p:sldId id="685" r:id="rId401"/>
    <p:sldId id="688" r:id="rId402"/>
    <p:sldId id="647" r:id="rId403"/>
    <p:sldId id="689" r:id="rId404"/>
    <p:sldId id="690" r:id="rId405"/>
    <p:sldId id="691" r:id="rId406"/>
    <p:sldId id="692" r:id="rId407"/>
    <p:sldId id="693" r:id="rId408"/>
    <p:sldId id="694" r:id="rId409"/>
    <p:sldId id="695" r:id="rId410"/>
    <p:sldId id="696" r:id="rId411"/>
    <p:sldId id="697" r:id="rId412"/>
    <p:sldId id="698" r:id="rId413"/>
    <p:sldId id="699" r:id="rId414"/>
    <p:sldId id="700" r:id="rId415"/>
    <p:sldId id="701" r:id="rId416"/>
    <p:sldId id="702" r:id="rId417"/>
    <p:sldId id="703" r:id="rId418"/>
    <p:sldId id="704" r:id="rId419"/>
    <p:sldId id="705" r:id="rId420"/>
    <p:sldId id="706" r:id="rId421"/>
    <p:sldId id="707" r:id="rId422"/>
    <p:sldId id="708" r:id="rId423"/>
    <p:sldId id="461" r:id="rId424"/>
    <p:sldId id="709" r:id="rId425"/>
    <p:sldId id="710" r:id="rId426"/>
    <p:sldId id="711" r:id="rId427"/>
    <p:sldId id="713" r:id="rId428"/>
    <p:sldId id="714" r:id="rId429"/>
    <p:sldId id="715" r:id="rId430"/>
    <p:sldId id="716" r:id="rId431"/>
    <p:sldId id="717" r:id="rId432"/>
    <p:sldId id="718" r:id="rId433"/>
    <p:sldId id="719" r:id="rId434"/>
    <p:sldId id="720" r:id="rId435"/>
    <p:sldId id="721" r:id="rId436"/>
    <p:sldId id="726" r:id="rId437"/>
    <p:sldId id="648" r:id="rId438"/>
    <p:sldId id="727" r:id="rId439"/>
    <p:sldId id="728" r:id="rId440"/>
    <p:sldId id="729" r:id="rId441"/>
    <p:sldId id="730" r:id="rId442"/>
    <p:sldId id="734" r:id="rId443"/>
    <p:sldId id="735" r:id="rId444"/>
    <p:sldId id="731" r:id="rId445"/>
    <p:sldId id="732" r:id="rId446"/>
    <p:sldId id="733" r:id="rId447"/>
    <p:sldId id="736" r:id="rId448"/>
    <p:sldId id="737" r:id="rId449"/>
    <p:sldId id="738" r:id="rId450"/>
    <p:sldId id="739" r:id="rId451"/>
    <p:sldId id="740" r:id="rId452"/>
    <p:sldId id="744" r:id="rId453"/>
    <p:sldId id="745" r:id="rId454"/>
    <p:sldId id="746" r:id="rId455"/>
    <p:sldId id="747" r:id="rId456"/>
    <p:sldId id="748" r:id="rId457"/>
    <p:sldId id="749" r:id="rId458"/>
    <p:sldId id="750" r:id="rId459"/>
    <p:sldId id="751" r:id="rId460"/>
    <p:sldId id="752" r:id="rId461"/>
    <p:sldId id="753" r:id="rId462"/>
    <p:sldId id="754" r:id="rId463"/>
    <p:sldId id="808" r:id="rId464"/>
    <p:sldId id="755" r:id="rId465"/>
    <p:sldId id="756" r:id="rId466"/>
    <p:sldId id="757" r:id="rId467"/>
    <p:sldId id="758" r:id="rId468"/>
    <p:sldId id="759" r:id="rId469"/>
    <p:sldId id="760" r:id="rId470"/>
    <p:sldId id="761" r:id="rId471"/>
    <p:sldId id="762" r:id="rId472"/>
    <p:sldId id="741" r:id="rId473"/>
    <p:sldId id="763" r:id="rId474"/>
    <p:sldId id="764" r:id="rId475"/>
    <p:sldId id="765" r:id="rId476"/>
    <p:sldId id="766" r:id="rId477"/>
    <p:sldId id="768" r:id="rId478"/>
    <p:sldId id="769" r:id="rId479"/>
    <p:sldId id="770" r:id="rId480"/>
    <p:sldId id="771" r:id="rId481"/>
    <p:sldId id="772" r:id="rId482"/>
    <p:sldId id="773" r:id="rId483"/>
    <p:sldId id="774" r:id="rId484"/>
    <p:sldId id="775" r:id="rId485"/>
    <p:sldId id="776" r:id="rId486"/>
    <p:sldId id="777" r:id="rId487"/>
    <p:sldId id="778" r:id="rId488"/>
    <p:sldId id="779" r:id="rId489"/>
    <p:sldId id="780" r:id="rId490"/>
    <p:sldId id="781" r:id="rId491"/>
    <p:sldId id="782" r:id="rId492"/>
    <p:sldId id="742" r:id="rId493"/>
    <p:sldId id="783" r:id="rId494"/>
    <p:sldId id="499" r:id="rId495"/>
    <p:sldId id="500" r:id="rId496"/>
    <p:sldId id="501" r:id="rId497"/>
    <p:sldId id="784" r:id="rId498"/>
    <p:sldId id="785" r:id="rId499"/>
    <p:sldId id="786" r:id="rId500"/>
    <p:sldId id="787" r:id="rId501"/>
    <p:sldId id="788" r:id="rId502"/>
    <p:sldId id="789" r:id="rId503"/>
    <p:sldId id="790" r:id="rId504"/>
    <p:sldId id="791" r:id="rId505"/>
    <p:sldId id="792" r:id="rId506"/>
    <p:sldId id="793" r:id="rId507"/>
    <p:sldId id="794" r:id="rId508"/>
    <p:sldId id="497" r:id="rId509"/>
    <p:sldId id="795" r:id="rId510"/>
    <p:sldId id="796" r:id="rId511"/>
    <p:sldId id="797" r:id="rId512"/>
    <p:sldId id="798" r:id="rId513"/>
    <p:sldId id="799" r:id="rId514"/>
    <p:sldId id="800" r:id="rId515"/>
    <p:sldId id="801" r:id="rId516"/>
    <p:sldId id="513" r:id="rId517"/>
    <p:sldId id="514" r:id="rId518"/>
    <p:sldId id="802" r:id="rId519"/>
    <p:sldId id="803" r:id="rId520"/>
    <p:sldId id="804" r:id="rId521"/>
    <p:sldId id="805" r:id="rId522"/>
    <p:sldId id="515" r:id="rId523"/>
    <p:sldId id="806" r:id="rId524"/>
    <p:sldId id="807" r:id="rId525"/>
    <p:sldId id="524" r:id="rId526"/>
    <p:sldId id="743" r:id="rId527"/>
    <p:sldId id="809" r:id="rId528"/>
    <p:sldId id="810" r:id="rId529"/>
    <p:sldId id="811" r:id="rId530"/>
    <p:sldId id="812" r:id="rId531"/>
    <p:sldId id="813" r:id="rId532"/>
    <p:sldId id="814" r:id="rId533"/>
    <p:sldId id="815" r:id="rId534"/>
    <p:sldId id="816" r:id="rId535"/>
    <p:sldId id="817" r:id="rId536"/>
    <p:sldId id="818" r:id="rId537"/>
    <p:sldId id="819" r:id="rId538"/>
    <p:sldId id="823" r:id="rId539"/>
    <p:sldId id="824" r:id="rId540"/>
    <p:sldId id="825" r:id="rId541"/>
    <p:sldId id="826" r:id="rId542"/>
    <p:sldId id="827" r:id="rId543"/>
    <p:sldId id="828" r:id="rId544"/>
    <p:sldId id="829" r:id="rId545"/>
    <p:sldId id="830" r:id="rId546"/>
    <p:sldId id="831" r:id="rId547"/>
    <p:sldId id="832" r:id="rId548"/>
    <p:sldId id="833" r:id="rId549"/>
    <p:sldId id="834" r:id="rId550"/>
    <p:sldId id="835" r:id="rId551"/>
    <p:sldId id="836" r:id="rId552"/>
    <p:sldId id="837" r:id="rId553"/>
    <p:sldId id="838" r:id="rId554"/>
    <p:sldId id="820" r:id="rId555"/>
    <p:sldId id="839" r:id="rId556"/>
    <p:sldId id="840" r:id="rId557"/>
    <p:sldId id="841" r:id="rId558"/>
    <p:sldId id="842" r:id="rId559"/>
    <p:sldId id="843" r:id="rId560"/>
    <p:sldId id="844" r:id="rId561"/>
    <p:sldId id="845" r:id="rId562"/>
    <p:sldId id="846" r:id="rId563"/>
    <p:sldId id="847" r:id="rId564"/>
    <p:sldId id="848" r:id="rId565"/>
    <p:sldId id="849" r:id="rId566"/>
    <p:sldId id="850" r:id="rId567"/>
    <p:sldId id="851" r:id="rId568"/>
    <p:sldId id="852" r:id="rId569"/>
    <p:sldId id="853" r:id="rId570"/>
    <p:sldId id="854" r:id="rId571"/>
    <p:sldId id="855" r:id="rId572"/>
    <p:sldId id="856" r:id="rId573"/>
    <p:sldId id="857" r:id="rId574"/>
    <p:sldId id="858" r:id="rId575"/>
    <p:sldId id="859" r:id="rId576"/>
    <p:sldId id="860" r:id="rId577"/>
    <p:sldId id="821" r:id="rId578"/>
    <p:sldId id="861" r:id="rId579"/>
    <p:sldId id="533" r:id="rId580"/>
    <p:sldId id="862" r:id="rId581"/>
    <p:sldId id="863" r:id="rId582"/>
    <p:sldId id="864" r:id="rId583"/>
    <p:sldId id="529" r:id="rId584"/>
    <p:sldId id="530" r:id="rId585"/>
    <p:sldId id="531" r:id="rId586"/>
    <p:sldId id="865" r:id="rId587"/>
    <p:sldId id="866" r:id="rId588"/>
    <p:sldId id="867" r:id="rId589"/>
    <p:sldId id="868" r:id="rId590"/>
    <p:sldId id="869" r:id="rId591"/>
    <p:sldId id="870" r:id="rId592"/>
    <p:sldId id="871" r:id="rId593"/>
    <p:sldId id="872" r:id="rId594"/>
    <p:sldId id="873" r:id="rId595"/>
    <p:sldId id="874" r:id="rId596"/>
    <p:sldId id="875" r:id="rId597"/>
    <p:sldId id="876" r:id="rId598"/>
    <p:sldId id="877" r:id="rId599"/>
    <p:sldId id="878" r:id="rId600"/>
    <p:sldId id="879" r:id="rId601"/>
    <p:sldId id="880" r:id="rId602"/>
    <p:sldId id="881" r:id="rId603"/>
    <p:sldId id="882" r:id="rId604"/>
    <p:sldId id="558" r:id="rId605"/>
    <p:sldId id="559" r:id="rId606"/>
    <p:sldId id="822" r:id="rId607"/>
    <p:sldId id="883" r:id="rId608"/>
    <p:sldId id="884" r:id="rId609"/>
    <p:sldId id="885" r:id="rId610"/>
    <p:sldId id="886" r:id="rId611"/>
    <p:sldId id="887" r:id="rId612"/>
    <p:sldId id="888" r:id="rId613"/>
    <p:sldId id="890" r:id="rId614"/>
    <p:sldId id="892" r:id="rId615"/>
    <p:sldId id="894" r:id="rId616"/>
    <p:sldId id="895" r:id="rId617"/>
    <p:sldId id="896" r:id="rId618"/>
    <p:sldId id="897" r:id="rId619"/>
    <p:sldId id="901" r:id="rId620"/>
    <p:sldId id="902" r:id="rId621"/>
    <p:sldId id="903" r:id="rId622"/>
    <p:sldId id="904" r:id="rId623"/>
    <p:sldId id="905" r:id="rId624"/>
    <p:sldId id="906" r:id="rId625"/>
    <p:sldId id="907" r:id="rId626"/>
    <p:sldId id="908" r:id="rId627"/>
    <p:sldId id="909" r:id="rId628"/>
    <p:sldId id="910" r:id="rId629"/>
    <p:sldId id="911" r:id="rId630"/>
    <p:sldId id="912" r:id="rId631"/>
    <p:sldId id="913" r:id="rId632"/>
    <p:sldId id="914" r:id="rId633"/>
    <p:sldId id="915" r:id="rId634"/>
    <p:sldId id="916" r:id="rId635"/>
    <p:sldId id="917" r:id="rId636"/>
    <p:sldId id="918" r:id="rId637"/>
    <p:sldId id="919" r:id="rId638"/>
    <p:sldId id="920" r:id="rId639"/>
    <p:sldId id="921" r:id="rId640"/>
    <p:sldId id="922" r:id="rId641"/>
    <p:sldId id="923" r:id="rId642"/>
    <p:sldId id="924" r:id="rId643"/>
    <p:sldId id="898" r:id="rId644"/>
    <p:sldId id="462" r:id="rId645"/>
    <p:sldId id="463" r:id="rId646"/>
    <p:sldId id="925" r:id="rId647"/>
    <p:sldId id="926" r:id="rId648"/>
    <p:sldId id="927" r:id="rId649"/>
    <p:sldId id="928" r:id="rId650"/>
    <p:sldId id="929" r:id="rId651"/>
    <p:sldId id="930" r:id="rId652"/>
    <p:sldId id="931" r:id="rId653"/>
    <p:sldId id="932" r:id="rId654"/>
    <p:sldId id="933" r:id="rId655"/>
    <p:sldId id="934" r:id="rId656"/>
    <p:sldId id="935" r:id="rId657"/>
    <p:sldId id="936" r:id="rId658"/>
    <p:sldId id="937" r:id="rId659"/>
    <p:sldId id="938" r:id="rId660"/>
    <p:sldId id="939" r:id="rId661"/>
    <p:sldId id="940" r:id="rId662"/>
    <p:sldId id="941" r:id="rId663"/>
    <p:sldId id="942" r:id="rId664"/>
    <p:sldId id="943" r:id="rId665"/>
    <p:sldId id="944" r:id="rId666"/>
    <p:sldId id="945" r:id="rId667"/>
    <p:sldId id="899" r:id="rId668"/>
    <p:sldId id="561" r:id="rId669"/>
    <p:sldId id="947" r:id="rId670"/>
    <p:sldId id="948" r:id="rId671"/>
    <p:sldId id="949" r:id="rId672"/>
    <p:sldId id="950" r:id="rId673"/>
    <p:sldId id="951" r:id="rId674"/>
    <p:sldId id="952" r:id="rId675"/>
    <p:sldId id="953" r:id="rId676"/>
    <p:sldId id="954" r:id="rId677"/>
    <p:sldId id="955" r:id="rId678"/>
    <p:sldId id="956" r:id="rId679"/>
    <p:sldId id="957" r:id="rId680"/>
    <p:sldId id="958" r:id="rId681"/>
    <p:sldId id="959" r:id="rId682"/>
    <p:sldId id="960" r:id="rId683"/>
    <p:sldId id="961" r:id="rId684"/>
    <p:sldId id="962" r:id="rId685"/>
    <p:sldId id="963" r:id="rId686"/>
    <p:sldId id="964" r:id="rId687"/>
    <p:sldId id="965" r:id="rId688"/>
    <p:sldId id="966" r:id="rId689"/>
    <p:sldId id="967" r:id="rId690"/>
    <p:sldId id="968" r:id="rId691"/>
    <p:sldId id="969" r:id="rId692"/>
    <p:sldId id="970" r:id="rId693"/>
    <p:sldId id="971" r:id="rId694"/>
    <p:sldId id="972" r:id="rId695"/>
    <p:sldId id="973" r:id="rId696"/>
    <p:sldId id="974" r:id="rId697"/>
    <p:sldId id="975" r:id="rId698"/>
    <p:sldId id="900" r:id="rId699"/>
    <p:sldId id="976" r:id="rId700"/>
    <p:sldId id="977" r:id="rId701"/>
    <p:sldId id="979" r:id="rId702"/>
    <p:sldId id="980" r:id="rId703"/>
    <p:sldId id="981" r:id="rId704"/>
    <p:sldId id="982" r:id="rId70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Билет 2" id="{BD3C3DAE-D848-403B-965B-1C506364A41A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Билет 3" id="{B7137B53-6277-441F-8FB2-9AFC9F477F81}">
          <p14:sldIdLst>
            <p14:sldId id="475"/>
            <p14:sldId id="476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502"/>
            <p14:sldId id="477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34"/>
            <p14:sldId id="478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0"/>
            <p14:sldId id="479"/>
            <p14:sldId id="565"/>
            <p14:sldId id="562"/>
            <p14:sldId id="563"/>
            <p14:sldId id="564"/>
            <p14:sldId id="566"/>
            <p14:sldId id="567"/>
            <p14:sldId id="568"/>
            <p14:sldId id="569"/>
          </p14:sldIdLst>
        </p14:section>
        <p14:section name="Билет 4" id="{4C4A83DF-5BF0-4F60-823A-2A2DFDE31A4B}">
          <p14:sldIdLst>
            <p14:sldId id="570"/>
            <p14:sldId id="571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72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365"/>
            <p14:sldId id="366"/>
            <p14:sldId id="367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573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422"/>
            <p14:sldId id="620"/>
            <p14:sldId id="621"/>
            <p14:sldId id="622"/>
            <p14:sldId id="424"/>
            <p14:sldId id="425"/>
            <p14:sldId id="423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574"/>
            <p14:sldId id="638"/>
            <p14:sldId id="639"/>
            <p14:sldId id="640"/>
            <p14:sldId id="641"/>
            <p14:sldId id="642"/>
            <p14:sldId id="643"/>
          </p14:sldIdLst>
        </p14:section>
        <p14:section name="Билет 5" id="{18FD33B9-6195-46A7-921C-4682B261745E}">
          <p14:sldIdLst>
            <p14:sldId id="644"/>
            <p14:sldId id="645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71"/>
            <p14:sldId id="646"/>
            <p14:sldId id="672"/>
            <p14:sldId id="398"/>
            <p14:sldId id="399"/>
            <p14:sldId id="400"/>
            <p14:sldId id="401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8"/>
            <p14:sldId id="647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461"/>
            <p14:sldId id="709"/>
            <p14:sldId id="710"/>
            <p14:sldId id="711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648"/>
            <p14:sldId id="727"/>
            <p14:sldId id="728"/>
            <p14:sldId id="729"/>
            <p14:sldId id="730"/>
            <p14:sldId id="734"/>
            <p14:sldId id="735"/>
            <p14:sldId id="731"/>
            <p14:sldId id="732"/>
            <p14:sldId id="733"/>
            <p14:sldId id="736"/>
            <p14:sldId id="737"/>
            <p14:sldId id="738"/>
          </p14:sldIdLst>
        </p14:section>
        <p14:section name="Билет 6" id="{033EDC65-07CB-4A90-8E19-9FD11A0E90B0}">
          <p14:sldIdLst>
            <p14:sldId id="739"/>
            <p14:sldId id="740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808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41"/>
            <p14:sldId id="763"/>
            <p14:sldId id="764"/>
            <p14:sldId id="765"/>
            <p14:sldId id="766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42"/>
            <p14:sldId id="783"/>
            <p14:sldId id="499"/>
            <p14:sldId id="500"/>
            <p14:sldId id="501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497"/>
            <p14:sldId id="795"/>
            <p14:sldId id="796"/>
            <p14:sldId id="797"/>
            <p14:sldId id="798"/>
            <p14:sldId id="799"/>
            <p14:sldId id="800"/>
            <p14:sldId id="801"/>
            <p14:sldId id="513"/>
            <p14:sldId id="514"/>
            <p14:sldId id="802"/>
            <p14:sldId id="803"/>
            <p14:sldId id="804"/>
            <p14:sldId id="805"/>
            <p14:sldId id="515"/>
            <p14:sldId id="806"/>
            <p14:sldId id="807"/>
            <p14:sldId id="524"/>
            <p14:sldId id="743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</p14:sldIdLst>
        </p14:section>
        <p14:section name="Билет 7" id="{0B251A61-CFB5-4765-B897-B7165E2998F2}">
          <p14:sldIdLst>
            <p14:sldId id="818"/>
            <p14:sldId id="819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20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21"/>
            <p14:sldId id="861"/>
            <p14:sldId id="533"/>
            <p14:sldId id="862"/>
            <p14:sldId id="863"/>
            <p14:sldId id="864"/>
            <p14:sldId id="529"/>
            <p14:sldId id="530"/>
            <p14:sldId id="531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558"/>
            <p14:sldId id="559"/>
            <p14:sldId id="822"/>
            <p14:sldId id="883"/>
            <p14:sldId id="884"/>
            <p14:sldId id="885"/>
            <p14:sldId id="886"/>
            <p14:sldId id="887"/>
            <p14:sldId id="888"/>
            <p14:sldId id="890"/>
            <p14:sldId id="892"/>
            <p14:sldId id="894"/>
            <p14:sldId id="895"/>
          </p14:sldIdLst>
        </p14:section>
        <p14:section name="Билет 8" id="{931FF251-00C0-4B60-971D-0E0C4BE2511F}">
          <p14:sldIdLst>
            <p14:sldId id="896"/>
            <p14:sldId id="897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898"/>
            <p14:sldId id="462"/>
            <p14:sldId id="463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899"/>
            <p14:sldId id="561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75"/>
            <p14:sldId id="900"/>
            <p14:sldId id="976"/>
            <p14:sldId id="977"/>
            <p14:sldId id="979"/>
            <p14:sldId id="980"/>
            <p14:sldId id="981"/>
            <p14:sldId id="9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59740" autoAdjust="0"/>
  </p:normalViewPr>
  <p:slideViewPr>
    <p:cSldViewPr snapToGrid="0">
      <p:cViewPr varScale="1">
        <p:scale>
          <a:sx n="68" d="100"/>
          <a:sy n="68" d="100"/>
        </p:scale>
        <p:origin x="216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25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presProps" Target="presProp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492" Type="http://schemas.openxmlformats.org/officeDocument/2006/relationships/slide" Target="slides/slide491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679" Type="http://schemas.openxmlformats.org/officeDocument/2006/relationships/slide" Target="slides/slide67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viewProps" Target="viewProp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tableStyles" Target="tableStyles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theme" Target="theme/theme1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3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Партия в </a:t>
            </a:r>
            <a:r>
              <a:rPr lang="ru-RU" dirty="0" err="1"/>
              <a:t>тч</a:t>
            </a:r>
            <a:r>
              <a:rPr lang="ru-RU" dirty="0"/>
              <a:t> расходной, Партия и себестоимость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Оборотный </a:t>
            </a:r>
            <a:r>
              <a:rPr lang="ru-RU" dirty="0" err="1"/>
              <a:t>рн</a:t>
            </a:r>
            <a:r>
              <a:rPr lang="ru-RU" dirty="0"/>
              <a:t> Продажи с тремя ресурсами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дубли запросом, Создать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выполнить запрос (Получить </a:t>
            </a:r>
            <a:r>
              <a:rPr lang="ru-RU" dirty="0" err="1"/>
              <a:t>тч</a:t>
            </a:r>
            <a:r>
              <a:rPr lang="ru-RU" dirty="0"/>
              <a:t> товары сгруппированные, соединить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итоги по номенклатуре), проходим по выборке, инициализируем </a:t>
            </a:r>
            <a:r>
              <a:rPr lang="ru-RU" dirty="0" err="1"/>
              <a:t>итогосебестоимость</a:t>
            </a:r>
            <a:r>
              <a:rPr lang="ru-RU" dirty="0"/>
              <a:t>, в детальных записях проверяем остатки, считаем себестоимость, заполняем движения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формируем </a:t>
            </a:r>
            <a:r>
              <a:rPr lang="ru-RU" dirty="0" err="1"/>
              <a:t>итогосебестоимость</a:t>
            </a:r>
            <a:r>
              <a:rPr lang="ru-RU" dirty="0"/>
              <a:t>, в верхней выборке заполняем движения по </a:t>
            </a:r>
            <a:r>
              <a:rPr lang="ru-RU" dirty="0" err="1"/>
              <a:t>рн</a:t>
            </a:r>
            <a:r>
              <a:rPr lang="ru-RU" dirty="0"/>
              <a:t> Продажи</a:t>
            </a:r>
          </a:p>
          <a:p>
            <a:r>
              <a:rPr lang="ru-RU" dirty="0"/>
              <a:t>Отчет: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рн</a:t>
            </a:r>
            <a:r>
              <a:rPr lang="ru-RU" dirty="0"/>
              <a:t> Продажи (Периодичность Авто)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признак учета субконто суммовой (в </a:t>
            </a:r>
            <a:r>
              <a:rPr lang="ru-RU" dirty="0" err="1"/>
              <a:t>рег</a:t>
            </a:r>
            <a:r>
              <a:rPr lang="ru-RU" dirty="0"/>
              <a:t> бух для суммы), субконто 2 (Номенклатура, проекты, склады), счет товары (количественный</a:t>
            </a:r>
            <a:r>
              <a:rPr lang="en-US" dirty="0"/>
              <a:t> | </a:t>
            </a:r>
            <a:r>
              <a:rPr lang="ru-RU" dirty="0"/>
              <a:t> Номенклатура (суммовой), Склады), счет </a:t>
            </a:r>
            <a:r>
              <a:rPr lang="ru-RU" dirty="0" err="1"/>
              <a:t>ПрибыльИУбытки</a:t>
            </a:r>
            <a:r>
              <a:rPr lang="ru-RU" dirty="0"/>
              <a:t> (Проекты (только обороты, суммовой), Номенклатура (только обороты, суммовой)), проект в реквизитах расходной, документ Затраты</a:t>
            </a:r>
          </a:p>
          <a:p>
            <a:r>
              <a:rPr lang="ru-RU" dirty="0"/>
              <a:t>Приходы операцией </a:t>
            </a:r>
            <a:r>
              <a:rPr lang="ru-RU" dirty="0" err="1"/>
              <a:t>дт</a:t>
            </a:r>
            <a:r>
              <a:rPr lang="ru-RU" dirty="0"/>
              <a:t> товары –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движения, возвести флаг, заблокировать по счету товары и по номенклатуре, выполнить запрос (получить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видам субконто склад и по видам субконто номенклатура), проходим по выборке, проверяем остатки по складу, себестоимость считаем по компании, две проводки, одна для остатков и себестоимости, другая продажа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Затраты: возвести флаг, сгруппировать </a:t>
            </a:r>
            <a:r>
              <a:rPr lang="ru-RU" dirty="0" err="1"/>
              <a:t>тч</a:t>
            </a:r>
            <a:r>
              <a:rPr lang="ru-RU" dirty="0"/>
              <a:t>, заполнить движения из 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упраленческий</a:t>
            </a:r>
            <a:r>
              <a:rPr lang="ru-RU" dirty="0"/>
              <a:t> обороты, счет = </a:t>
            </a:r>
            <a:r>
              <a:rPr lang="ru-RU" dirty="0" err="1"/>
              <a:t>СчетПрибыльУбытки</a:t>
            </a:r>
            <a:r>
              <a:rPr lang="ru-RU" dirty="0"/>
              <a:t>, </a:t>
            </a:r>
            <a:r>
              <a:rPr lang="ru-RU" dirty="0" err="1"/>
              <a:t>КорСчет</a:t>
            </a:r>
            <a:r>
              <a:rPr lang="ru-RU" dirty="0"/>
              <a:t> В (&amp;</a:t>
            </a:r>
            <a:r>
              <a:rPr lang="ru-RU" dirty="0" err="1"/>
              <a:t>СчетТовары</a:t>
            </a:r>
            <a:r>
              <a:rPr lang="ru-RU" dirty="0"/>
              <a:t>,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СчетЗатраты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(подразделение, дата, часов), основные начисления есть период действия, зависит от базы (оклад, премия (период действия базовый, база – оклад, вытеснение – произвольная сумма), произвольная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начисления, документ зарплата к выплате (подразделение и </a:t>
            </a:r>
            <a:r>
              <a:rPr lang="ru-RU" dirty="0" err="1"/>
              <a:t>тч</a:t>
            </a:r>
            <a:r>
              <a:rPr lang="ru-RU" dirty="0"/>
              <a:t> сотрудники),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ВзаиморасчетыССотрудниками</a:t>
            </a:r>
            <a:r>
              <a:rPr lang="ru-RU" dirty="0"/>
              <a:t> (сотрудник, подразделение, вид расчета, сумма)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НачисленияЗарплаты</a:t>
            </a:r>
            <a:r>
              <a:rPr lang="ru-RU" dirty="0"/>
              <a:t>: инициализируем </a:t>
            </a:r>
            <a:r>
              <a:rPr lang="ru-RU" dirty="0" err="1"/>
              <a:t>ПериодРегистрации</a:t>
            </a:r>
            <a:r>
              <a:rPr lang="ru-RU" dirty="0"/>
              <a:t>, возводим флаг, выполняем пакет запросов (получаем </a:t>
            </a:r>
            <a:r>
              <a:rPr lang="ru-RU" dirty="0" err="1"/>
              <a:t>тч</a:t>
            </a:r>
            <a:r>
              <a:rPr lang="ru-RU" dirty="0"/>
              <a:t> документа (дату окончания приводим к концу дня), потом соединяем левым соединением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</a:t>
            </a:r>
            <a:r>
              <a:rPr lang="ru-RU" dirty="0" err="1"/>
              <a:t>ДатаОкончания</a:t>
            </a:r>
            <a:r>
              <a:rPr lang="ru-RU" dirty="0"/>
              <a:t> </a:t>
            </a:r>
            <a:r>
              <a:rPr lang="en-US" dirty="0"/>
              <a:t>&gt;= </a:t>
            </a:r>
            <a:r>
              <a:rPr lang="ru-RU" dirty="0" err="1"/>
              <a:t>СведенияОСотрудниках.Период</a:t>
            </a:r>
            <a:r>
              <a:rPr lang="ru-RU" dirty="0"/>
              <a:t> с условием по виду расчета оклад, из полученный </a:t>
            </a:r>
            <a:r>
              <a:rPr lang="ru-RU" dirty="0" err="1"/>
              <a:t>вт</a:t>
            </a:r>
            <a:r>
              <a:rPr lang="ru-RU" dirty="0"/>
              <a:t> формируем </a:t>
            </a:r>
            <a:r>
              <a:rPr lang="ru-RU" dirty="0" err="1"/>
              <a:t>втДатыСреза</a:t>
            </a:r>
            <a:r>
              <a:rPr lang="ru-RU" dirty="0"/>
              <a:t> группируя по номеру строки, период максимальный и условием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, </a:t>
            </a:r>
            <a:r>
              <a:rPr lang="ru-RU" dirty="0" err="1"/>
              <a:t>потои</a:t>
            </a:r>
            <a:r>
              <a:rPr lang="ru-RU" dirty="0"/>
              <a:t> идут два пакетных запроса, первый по </a:t>
            </a:r>
            <a:r>
              <a:rPr lang="ru-RU" dirty="0" err="1"/>
              <a:t>втНачисленияСОкладом</a:t>
            </a:r>
            <a:r>
              <a:rPr lang="ru-RU" dirty="0"/>
              <a:t> с условием где не </a:t>
            </a:r>
            <a:r>
              <a:rPr lang="ru-RU" dirty="0" err="1"/>
              <a:t>НомерСтроки</a:t>
            </a:r>
            <a:r>
              <a:rPr lang="ru-RU" dirty="0"/>
              <a:t> в </a:t>
            </a:r>
            <a:r>
              <a:rPr lang="ru-RU" dirty="0" err="1"/>
              <a:t>втДатаСреза</a:t>
            </a:r>
            <a:r>
              <a:rPr lang="ru-RU" dirty="0"/>
              <a:t>, второй состоит из трех запросов, первый с внутренним соединением </a:t>
            </a:r>
            <a:r>
              <a:rPr lang="ru-RU" dirty="0" err="1"/>
              <a:t>соединением</a:t>
            </a:r>
            <a:r>
              <a:rPr lang="ru-RU" dirty="0"/>
              <a:t> </a:t>
            </a:r>
            <a:r>
              <a:rPr lang="ru-RU" dirty="0" err="1"/>
              <a:t>втНачисленияСОкладом</a:t>
            </a:r>
            <a:r>
              <a:rPr lang="ru-RU" dirty="0"/>
              <a:t> и </a:t>
            </a:r>
            <a:r>
              <a:rPr lang="ru-RU" dirty="0" err="1"/>
              <a:t>втДатыСреза</a:t>
            </a:r>
            <a:r>
              <a:rPr lang="ru-RU" dirty="0"/>
              <a:t> по </a:t>
            </a:r>
            <a:r>
              <a:rPr lang="ru-RU" dirty="0" err="1"/>
              <a:t>НомеруСтроки</a:t>
            </a:r>
            <a:r>
              <a:rPr lang="ru-RU" dirty="0"/>
              <a:t> и Периоду </a:t>
            </a:r>
            <a:r>
              <a:rPr lang="ru-RU" dirty="0" err="1"/>
              <a:t>датаначала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, второй с условием где Период </a:t>
            </a:r>
            <a:r>
              <a:rPr lang="en-US" dirty="0"/>
              <a:t>&gt; </a:t>
            </a:r>
            <a:r>
              <a:rPr lang="ru-RU" dirty="0" err="1"/>
              <a:t>ДатаНачала</a:t>
            </a:r>
            <a:r>
              <a:rPr lang="ru-RU" dirty="0"/>
              <a:t> период = </a:t>
            </a:r>
            <a:r>
              <a:rPr lang="ru-RU" dirty="0" err="1"/>
              <a:t>ПериодДействияНачало</a:t>
            </a:r>
            <a:r>
              <a:rPr lang="ru-RU" dirty="0"/>
              <a:t>, третий всё кроме оклада упорядочить по </a:t>
            </a:r>
            <a:r>
              <a:rPr lang="ru-RU" dirty="0" err="1"/>
              <a:t>ПериодДействияНачало</a:t>
            </a:r>
            <a:r>
              <a:rPr lang="ru-RU" dirty="0"/>
              <a:t> Итоги по номеру строки), если первый пакет не пустой – отказ, не указана ставка сотрудника, потом проходим по результату второго пакета, при обходе заполняем движения и разбиваем по датам, потом записываем движения и переходим к расчету оклада (запрос к данным графика, обход движений с поиском по в выборке по номеру строки, расчет результата из данных выборки и заполнение движения, затем запись без пересчета), потом расчет премии (запрос к основные начисления соединить с базой, расчет премии, запись без пересчета), и в конце возведение флага </a:t>
            </a:r>
            <a:r>
              <a:rPr lang="ru-RU" dirty="0" err="1"/>
              <a:t>ВзаиморасчетыССотрудниками</a:t>
            </a:r>
            <a:r>
              <a:rPr lang="ru-RU" dirty="0"/>
              <a:t>, запрос к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с схлопыванием и заполнение движений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ЗарплатаКВыплате</a:t>
            </a:r>
            <a:r>
              <a:rPr lang="ru-RU" dirty="0"/>
              <a:t>: возвести флаг, заполнить движения из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Код кнопки заполнить на форме документа </a:t>
            </a:r>
            <a:r>
              <a:rPr lang="ru-RU" dirty="0" err="1"/>
              <a:t>ЗарплатаКВыплате</a:t>
            </a:r>
            <a:r>
              <a:rPr lang="ru-RU" dirty="0"/>
              <a:t>: отказ если документ проведен, иначе очистить </a:t>
            </a:r>
            <a:r>
              <a:rPr lang="ru-RU" dirty="0" err="1"/>
              <a:t>тч</a:t>
            </a:r>
            <a:r>
              <a:rPr lang="ru-RU" dirty="0"/>
              <a:t>, получить данные из регистра </a:t>
            </a:r>
            <a:r>
              <a:rPr lang="ru-RU" dirty="0" err="1"/>
              <a:t>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на границу времени 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 и заполнить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Отчет: по регистру </a:t>
            </a:r>
            <a:r>
              <a:rPr lang="ru-RU" dirty="0" err="1"/>
              <a:t>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Задача, Форма Задачи, Невыполненные Задачи, Регламентное задание</a:t>
            </a:r>
          </a:p>
          <a:p>
            <a:r>
              <a:rPr lang="ru-RU" dirty="0"/>
              <a:t>В общем модуле: </a:t>
            </a:r>
            <a:r>
              <a:rPr lang="ru-RU" dirty="0" err="1"/>
              <a:t>ФормированиеЗадач</a:t>
            </a:r>
            <a:r>
              <a:rPr lang="ru-RU" dirty="0"/>
              <a:t> (Получить сотрудников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, Создать задачу для каждого из полученных сотрудников), </a:t>
            </a:r>
            <a:r>
              <a:rPr lang="ru-RU" dirty="0" err="1"/>
              <a:t>ПолучитьСписокЗадач</a:t>
            </a:r>
            <a:r>
              <a:rPr lang="ru-RU" dirty="0"/>
              <a:t> (Получить все не выполненные задачи по исполнителю и вернуть массив ссылок на задачи)</a:t>
            </a:r>
          </a:p>
          <a:p>
            <a:r>
              <a:rPr lang="ru-RU" dirty="0"/>
              <a:t>В модуле приложения: перед началом работы подключить обработчик события, получить список задач и открыть </a:t>
            </a:r>
            <a:r>
              <a:rPr lang="ru-RU"/>
              <a:t>форму каждой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25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&lt;&gt;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5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ФормированиеЗадач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Процедура, вызываемая регламентным заданием - получает список сотрудников и по каждому создает новую задачу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(&amp;</a:t>
            </a:r>
            <a:r>
              <a:rPr lang="ru-RU" dirty="0" err="1"/>
              <a:t>ДатаСреза</a:t>
            </a:r>
            <a:r>
              <a:rPr lang="ru-RU" dirty="0"/>
              <a:t>, 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</a:t>
            </a:r>
            <a:r>
              <a:rPr lang="ru-RU" dirty="0"/>
              <a:t> = </a:t>
            </a:r>
            <a:r>
              <a:rPr lang="ru-RU" dirty="0" err="1"/>
              <a:t>Задачи.ОтчетОПроделаннойРаботе.СоздатьЗадачу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НоваяЗадача.Наименование</a:t>
            </a:r>
            <a:r>
              <a:rPr lang="ru-RU" dirty="0"/>
              <a:t> = "Отчет о проделанной работе";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НоваяЗадача.Дата</a:t>
            </a:r>
            <a:r>
              <a:rPr lang="ru-RU" dirty="0"/>
              <a:t> = </a:t>
            </a:r>
            <a:r>
              <a:rPr lang="ru-RU" dirty="0" err="1"/>
              <a:t>ТекущаяДата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НоваяЗадача.Исполнитель</a:t>
            </a:r>
            <a:r>
              <a:rPr lang="ru-RU" dirty="0"/>
              <a:t> = </a:t>
            </a:r>
            <a:r>
              <a:rPr lang="ru-RU" dirty="0" err="1"/>
              <a:t>Выборка.Сотрудник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ПолучитьСписокЗадач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всех активных (невыполненных) задач текущего пользователя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ОтчетОПроделаннойРаботеЗадачиПоИсполнителю.Ссылка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Задача.ОтчетОПроделаннойРаботе.ЗадачиПоИсполнителю</a:t>
            </a:r>
            <a:r>
              <a:rPr lang="ru-RU" dirty="0"/>
              <a:t>(&amp;Исполнитель, НЕ Выполнена) КАК </a:t>
            </a:r>
            <a:r>
              <a:rPr lang="ru-RU" dirty="0" err="1"/>
              <a:t>ОтчетОПроделаннойРаботеЗадачиПоИсполнителю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("Исполнитель", </a:t>
            </a:r>
            <a:r>
              <a:rPr lang="ru-RU" dirty="0" err="1"/>
              <a:t>ПараметрыСеанса.ТекущийПользователь</a:t>
            </a:r>
            <a:r>
              <a:rPr lang="ru-RU" dirty="0"/>
              <a:t>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Новый Массив;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СписокЗадач.Добавить</a:t>
            </a:r>
            <a:r>
              <a:rPr lang="ru-RU" dirty="0"/>
              <a:t>(</a:t>
            </a:r>
            <a:r>
              <a:rPr lang="ru-RU" dirty="0" err="1"/>
              <a:t>Выборка.Ссылка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Возврат </a:t>
            </a:r>
            <a:r>
              <a:rPr lang="ru-RU" dirty="0" err="1"/>
              <a:t>СписокЗадач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569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ПередНачаломРаботыСистемы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ПодключитьОбработчикОжидания</a:t>
            </a:r>
            <a:r>
              <a:rPr lang="ru-RU" dirty="0"/>
              <a:t>("</a:t>
            </a:r>
            <a:r>
              <a:rPr lang="ru-RU" dirty="0" err="1"/>
              <a:t>ОтобразитьЗадачи</a:t>
            </a:r>
            <a:r>
              <a:rPr lang="ru-RU" dirty="0"/>
              <a:t>", 500); // Процедура </a:t>
            </a:r>
            <a:r>
              <a:rPr lang="ru-RU" dirty="0" err="1"/>
              <a:t>ОтобразитьЗадачи</a:t>
            </a:r>
            <a:r>
              <a:rPr lang="ru-RU" dirty="0"/>
              <a:t> будет вызываться каждые 500 секунд 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ОтобразитьЗадачи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списка активных задач текущего пользователя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</a:t>
            </a:r>
            <a:r>
              <a:rPr lang="ru-RU" dirty="0" err="1"/>
              <a:t>Сервер.ПолучитьСписокЗадач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формы каждой из полученных задач</a:t>
            </a:r>
          </a:p>
          <a:p>
            <a:r>
              <a:rPr lang="ru-RU" dirty="0"/>
              <a:t>	Для Каждого Задача Из </a:t>
            </a:r>
            <a:r>
              <a:rPr lang="ru-RU" dirty="0" err="1"/>
              <a:t>СписокЗадач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Структура("Ключ", Задача);</a:t>
            </a:r>
          </a:p>
          <a:p>
            <a:r>
              <a:rPr lang="ru-RU" dirty="0"/>
              <a:t>	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Задача.ОтчетОПроделаннойРаботе.Форма.ФормаЗадачи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,,,,,,</a:t>
            </a:r>
            <a:r>
              <a:rPr lang="ru-RU" dirty="0" err="1"/>
              <a:t>РежимОткрытияОкнаФормы.Независимый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17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Остатки Номенклатуры (Номенклатура, Партия | Количество, Себестоимость), Услуги, </a:t>
            </a:r>
            <a:r>
              <a:rPr lang="ru-RU" dirty="0" err="1"/>
              <a:t>рс</a:t>
            </a:r>
            <a:r>
              <a:rPr lang="ru-RU" dirty="0"/>
              <a:t> Учетная Политика (Среднее, ФИФО), Документ Назначение Учетной Политики </a:t>
            </a:r>
          </a:p>
          <a:p>
            <a:r>
              <a:rPr lang="ru-RU" dirty="0"/>
              <a:t>Общий модуль с функцией для получения учетной политики на дату</a:t>
            </a:r>
          </a:p>
          <a:p>
            <a:r>
              <a:rPr lang="ru-RU" dirty="0"/>
              <a:t>Код документа назначения учетной политики: перед записью привести дату к началу месяца; в обработке проведения, получить старый метод списания себестоимости и сравнить с устанавливаемым методом, если одинаковые - отказ, далее возвести флаг для </a:t>
            </a:r>
            <a:r>
              <a:rPr lang="ru-RU" dirty="0" err="1"/>
              <a:t>рс</a:t>
            </a:r>
            <a:r>
              <a:rPr lang="ru-RU" dirty="0"/>
              <a:t> учетная политика и добавить движение, потом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и возвести флаг, если устанавливается метод по средней, тогда заблокировать </a:t>
            </a:r>
            <a:r>
              <a:rPr lang="ru-RU" dirty="0" err="1"/>
              <a:t>рн</a:t>
            </a:r>
            <a:r>
              <a:rPr lang="ru-RU" dirty="0"/>
              <a:t> Остатки номенклатуры, получить остатки на момент времени с итогами по номенклатуре, в верхней выборке добавлять приход на пустую партию, в нижней списывать с остаток с партий</a:t>
            </a:r>
          </a:p>
          <a:p>
            <a:r>
              <a:rPr lang="ru-RU" dirty="0"/>
              <a:t>Код приходной: в обработке проведения получить метод себестоимости, если не указан отказ, если по средней тогда партия пустая, если по </a:t>
            </a:r>
            <a:r>
              <a:rPr lang="ru-RU" dirty="0" err="1"/>
              <a:t>фифо</a:t>
            </a:r>
            <a:r>
              <a:rPr lang="ru-RU" dirty="0"/>
              <a:t> тогда партия текущий документ, возвести флаг, </a:t>
            </a:r>
            <a:r>
              <a:rPr lang="ru-RU" dirty="0" err="1"/>
              <a:t>схлопнуть</a:t>
            </a:r>
            <a:r>
              <a:rPr lang="ru-RU" dirty="0"/>
              <a:t> строки и добавить движения</a:t>
            </a:r>
          </a:p>
          <a:p>
            <a:r>
              <a:rPr lang="ru-RU" dirty="0"/>
              <a:t>Код расходной: проверяем установлен ли метод списания, чистим движения, возводим флаг, блокируем </a:t>
            </a:r>
            <a:r>
              <a:rPr lang="ru-RU" dirty="0" err="1"/>
              <a:t>рн</a:t>
            </a:r>
            <a:r>
              <a:rPr lang="ru-RU" dirty="0"/>
              <a:t> по номенклатуре, делаем запрос (сгруппированная </a:t>
            </a:r>
            <a:r>
              <a:rPr lang="ru-RU" dirty="0" err="1"/>
              <a:t>тч</a:t>
            </a:r>
            <a:r>
              <a:rPr lang="ru-RU" dirty="0"/>
              <a:t> документа только товары, соединить с остатками, упорядочить по партии, итоги по номенклатуре), далее в верхней выборке проверяем остатки получаем количество для списания, в нижней выборке считаем себестоимость добавляем движение и уменьшаем количество для списания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убрать количество в </a:t>
            </a:r>
            <a:r>
              <a:rPr lang="ru-RU" dirty="0" err="1"/>
              <a:t>рб</a:t>
            </a:r>
            <a:r>
              <a:rPr lang="ru-RU" dirty="0"/>
              <a:t> и признак учета количественный, Договоры (подчинено Контрагентам), Виды Субконто (Договоры, Контрагенты), Субконто - 2, Признак учета валютный, ресурс </a:t>
            </a:r>
            <a:r>
              <a:rPr lang="ru-RU" dirty="0" err="1"/>
              <a:t>СуммаВалютная</a:t>
            </a:r>
            <a:r>
              <a:rPr lang="ru-RU" dirty="0"/>
              <a:t>, Счет Покупатели (валютный | контрагенты, договоры), в расходной контрагент и договор, документ Приход денег, Обработка корректировки задолженности</a:t>
            </a:r>
          </a:p>
          <a:p>
            <a:r>
              <a:rPr lang="ru-RU" dirty="0"/>
              <a:t>Код расходной: возвести флаг, получить курс по валюте из договора, если нет то курс = 1, добавить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и убытки (</a:t>
            </a:r>
            <a:r>
              <a:rPr lang="ru-RU" dirty="0" err="1"/>
              <a:t>суммавалютная</a:t>
            </a:r>
            <a:r>
              <a:rPr lang="ru-RU" dirty="0"/>
              <a:t> из документа, сумма - сумма из документа * курс)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выполнить запрос (получить остатки в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 из документа, соединить полученные остатки с </a:t>
            </a:r>
            <a:r>
              <a:rPr lang="ru-RU" dirty="0" err="1"/>
              <a:t>рс</a:t>
            </a:r>
            <a:r>
              <a:rPr lang="ru-RU" dirty="0"/>
              <a:t> курс валют, упорядочить по </a:t>
            </a:r>
            <a:r>
              <a:rPr lang="ru-RU" dirty="0" err="1"/>
              <a:t>суммаОстаток</a:t>
            </a:r>
            <a:r>
              <a:rPr lang="ru-RU" dirty="0"/>
              <a:t>, итоги общие), в верхней выборке проверяем превышение по оплате, инициализируем остатки списать, в нижней выборке 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списываем из остатков иначе списываем осталось списать и рассчитанное в валюте,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покупатели, уменьшаем осталось списать</a:t>
            </a:r>
          </a:p>
          <a:p>
            <a:r>
              <a:rPr lang="ru-RU" dirty="0"/>
              <a:t>Код формы обработки: проверяем заполнение даты, приводим дату к концу дня, начинаем транзакцию и попытку исключения, блокируем регистр по счету покупатели, делаем запрос (</a:t>
            </a:r>
            <a:r>
              <a:rPr lang="ru-RU" dirty="0" err="1"/>
              <a:t>рб</a:t>
            </a:r>
            <a:r>
              <a:rPr lang="ru-RU" dirty="0"/>
              <a:t> остатки по счету покупатели левым соединением с </a:t>
            </a:r>
            <a:r>
              <a:rPr lang="ru-RU" dirty="0" err="1"/>
              <a:t>рс</a:t>
            </a:r>
            <a:r>
              <a:rPr lang="ru-RU" dirty="0"/>
              <a:t> Курсы валют по валюте где </a:t>
            </a:r>
            <a:r>
              <a:rPr lang="ru-RU" dirty="0" err="1"/>
              <a:t>СуммаВалютнаяОстаток</a:t>
            </a:r>
            <a:r>
              <a:rPr lang="ru-RU" dirty="0"/>
              <a:t> * курс - </a:t>
            </a:r>
            <a:r>
              <a:rPr lang="ru-RU" dirty="0" err="1"/>
              <a:t>СуммаОстаток</a:t>
            </a:r>
            <a:r>
              <a:rPr lang="ru-RU" dirty="0"/>
              <a:t> &gt;= 0.01 ИЛИ &lt;= -0.01 на границу включая), если результат пустой - возврат, создаем новый документ операция, записываем, создаем набор записей с отбором по созданному документу, заполняем набор записей из выборки в зависимости от значения отклонения, записываем набор записей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управленческий остатки и обороты (периодичность регистратор, метод дополнения движения, счет - покупатели, условие по валюте)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(Шестидневка предопределенный),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(График Работы, Дата, Дней, Часов), план расчетов основные начисления имеет период действия, зависит от базы (командировка (базовый оклад), оклад (вытесняющий командировка)),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Подразделения | Результат, </a:t>
            </a:r>
            <a:r>
              <a:rPr lang="ru-RU" dirty="0" err="1"/>
              <a:t>ОтработаноЧасов</a:t>
            </a:r>
            <a:r>
              <a:rPr lang="ru-RU" dirty="0"/>
              <a:t> | График работы, Оклад, Рабочих Дней, Отработано Дней, Начислено Оклада За Базовый Период, Отработано Часов За Базовый Период)</a:t>
            </a:r>
          </a:p>
          <a:p>
            <a:r>
              <a:rPr lang="ru-RU" dirty="0"/>
              <a:t>Код начисления: 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(Дата), возводим флаг, проходимся по </a:t>
            </a:r>
            <a:r>
              <a:rPr lang="ru-RU" dirty="0" err="1"/>
              <a:t>тч</a:t>
            </a:r>
            <a:r>
              <a:rPr lang="ru-RU" dirty="0"/>
              <a:t> документа и заполняем движения, для командировки базовые периоды вычисляя от строки дата начала, получаем таблицу дополнений и проходимся по ней и делаем </a:t>
            </a:r>
            <a:r>
              <a:rPr lang="ru-RU" dirty="0" err="1"/>
              <a:t>сторно</a:t>
            </a:r>
            <a:r>
              <a:rPr lang="ru-RU" dirty="0"/>
              <a:t> движения, записываем движения, переходим к расчетам, выполняем запрос (получаем данные графика по регистратору, полученную таблицу левым соединяем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и с базой (вид расчета командировка и регистратор) по номеру строки), проходим по движениям, ищем по номеру строки в выборке, считаем результат в зависимости от вида расчета, заполняем движения из выборки,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основные начисления где период между и активность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Создать форму в справочники контрагенты и команду </a:t>
            </a:r>
            <a:r>
              <a:rPr lang="ru-RU" dirty="0" err="1"/>
              <a:t>движенияБУ</a:t>
            </a:r>
            <a:r>
              <a:rPr lang="ru-RU" dirty="0"/>
              <a:t>, на форме динамический список с запросом к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движенияссубконтно</a:t>
            </a:r>
            <a:r>
              <a:rPr lang="ru-RU" dirty="0"/>
              <a:t> (Субконто1 = Контрагент ИЛИ Субконто2 = Контрагент), при создании формы заполнять параметр динамического списка, команда открывает форму с переданным контрагентом. В приходной реквизит пояснение с кнопкой открытия, при открытии отключить стандартную обработку и искать навигационную ссылку в строке, если она есть перейти по ней. </a:t>
            </a:r>
            <a:r>
              <a:rPr lang="ru-RU"/>
              <a:t>В расходной в запросе добавить номер строки и привязать поле при выводе сообщения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36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СтруктураОтбора</a:t>
            </a:r>
            <a:r>
              <a:rPr lang="ru-RU" dirty="0"/>
              <a:t> = Новый Структура ("Валюта", </a:t>
            </a:r>
            <a:r>
              <a:rPr lang="ru-RU" dirty="0" err="1"/>
              <a:t>Договор.Валюта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КурсВалюты</a:t>
            </a:r>
            <a:r>
              <a:rPr lang="ru-RU" dirty="0"/>
              <a:t>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</a:t>
            </a:r>
            <a:r>
              <a:rPr lang="ru-RU" dirty="0" err="1"/>
              <a:t>СтруктураОтбора</a:t>
            </a:r>
            <a:r>
              <a:rPr lang="ru-RU" dirty="0"/>
              <a:t>).Курс;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КурсВалюты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КурсВалюты</a:t>
            </a:r>
            <a:r>
              <a:rPr lang="ru-RU" dirty="0"/>
              <a:t> = 1;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Проводка.СуммаВалютнаяДт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КурсВалюты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с отбором по контрагенту из документа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СуммаВалютнаяОстаток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УправленческийОстатки.Субконто2 КАК Договор,</a:t>
            </a:r>
          </a:p>
          <a:p>
            <a:r>
              <a:rPr lang="ru-RU" dirty="0"/>
              <a:t>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).Валюта КАК Валюта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МассивСубконто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Валюта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ВалютныйОстаток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ВалютныйОстатокВРублях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</a:t>
            </a:r>
            <a:r>
              <a:rPr lang="ru-RU" dirty="0"/>
              <a:t> КАК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Валюта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Т.Валюта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Вт_Остатки</a:t>
            </a:r>
            <a:r>
              <a:rPr lang="ru-RU" dirty="0"/>
              <a:t> КАК Т))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ВТ_Остатки.Валюта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ВТ_Остатки.СуммаОстаток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</a:t>
            </a:r>
            <a:r>
              <a:rPr lang="ru-RU" dirty="0" err="1"/>
              <a:t>ВалютныйОстатокВРублях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МассивСубконто</a:t>
            </a:r>
            <a:r>
              <a:rPr lang="ru-RU" dirty="0"/>
              <a:t>", </a:t>
            </a:r>
            <a:r>
              <a:rPr lang="ru-RU" dirty="0" err="1"/>
              <a:t>МассивСубконто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</a:t>
            </a:r>
            <a:r>
              <a:rPr lang="ru-RU" dirty="0"/>
              <a:t> = </a:t>
            </a:r>
            <a:r>
              <a:rPr lang="ru-RU" dirty="0" err="1"/>
              <a:t>Результат.Выбрать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Превышение =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ВыборкаИтоги.ВалютныйОстатокВРублях</a:t>
            </a:r>
            <a:r>
              <a:rPr lang="ru-RU" dirty="0"/>
              <a:t>;</a:t>
            </a:r>
          </a:p>
          <a:p>
            <a:r>
              <a:rPr lang="ru-RU" dirty="0"/>
              <a:t>	Если Превышение &gt;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"Сумма оплаты превышает имеющийся долг контрагента на " + Превышение;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ВыборкаИтоги.Выбрать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Тогда </a:t>
            </a:r>
          </a:p>
          <a:p>
            <a:r>
              <a:rPr lang="ru-RU" dirty="0"/>
              <a:t>			// списывается вся валютная сумма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</a:t>
            </a:r>
            <a:r>
              <a:rPr lang="ru-RU" dirty="0" err="1"/>
              <a:t>Выборка.ВалютныйОстаток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;			</a:t>
            </a:r>
          </a:p>
          <a:p>
            <a:r>
              <a:rPr lang="ru-RU" dirty="0"/>
              <a:t>		Иначе // списывается часть валютной суммы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? (</a:t>
            </a:r>
            <a:r>
              <a:rPr lang="ru-RU" dirty="0" err="1"/>
              <a:t>Выборка.Курс</a:t>
            </a:r>
            <a:r>
              <a:rPr lang="ru-RU" dirty="0"/>
              <a:t> = 0, 0, </a:t>
            </a:r>
            <a:r>
              <a:rPr lang="ru-RU" dirty="0" err="1"/>
              <a:t>СписываемВРублях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Проводка отражения поступления денег от контрагента</a:t>
            </a:r>
          </a:p>
          <a:p>
            <a:r>
              <a:rPr lang="ru-RU" dirty="0"/>
              <a:t>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Проводка.СуммаВалютнаяКт</a:t>
            </a:r>
            <a:r>
              <a:rPr lang="ru-RU" dirty="0"/>
              <a:t> = </a:t>
            </a:r>
            <a:r>
              <a:rPr lang="ru-RU" dirty="0" err="1"/>
              <a:t>СписываемВВалюте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   // Проверка заполнения обязательных для заполнения реквизитов, в данном случае даты актуальности</a:t>
            </a:r>
          </a:p>
          <a:p>
            <a:r>
              <a:rPr lang="ru-RU" dirty="0"/>
              <a:t>		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НаСервереБезКонтекста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КонецДняДатыАктуализации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Установка блокировки данных в регистре Управленческий с отбором по счету Покупатели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Запрос получения данных для формирования движений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Отклонение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&amp;Субконто,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УправленческийОстатки.Субконто2.Валюта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(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&gt;= 0.01</a:t>
            </a:r>
          </a:p>
          <a:p>
            <a:r>
              <a:rPr lang="ru-RU" dirty="0"/>
              <a:t>		|			ИЛИ 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&lt;= -0.01)";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Субконто = Новый Массив(2);</a:t>
            </a:r>
          </a:p>
          <a:p>
            <a:r>
              <a:rPr lang="ru-RU" dirty="0"/>
              <a:t>		Субконто[0]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</a:t>
            </a:r>
          </a:p>
          <a:p>
            <a:r>
              <a:rPr lang="ru-RU" dirty="0"/>
              <a:t>		Субконто[1]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Остатки будем получать включая сама дату актуализации, чтобы при запуске обработке с той же датой система не дублировала проводки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ДатаАктуализации</a:t>
            </a:r>
            <a:r>
              <a:rPr lang="ru-RU" dirty="0"/>
              <a:t>", Новый Граница(</a:t>
            </a:r>
            <a:r>
              <a:rPr lang="ru-RU" dirty="0" err="1"/>
              <a:t>КонецДняДатыАктуализации</a:t>
            </a:r>
            <a:r>
              <a:rPr lang="ru-RU" dirty="0"/>
              <a:t>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("Субконто", Субконто);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"Отсутствуют данные для формирования документа.";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и записываем новый документ Операция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НовыйДокумент.Дата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набор записей, </a:t>
            </a:r>
            <a:r>
              <a:rPr lang="ru-RU" dirty="0" err="1"/>
              <a:t>привяызываем</a:t>
            </a:r>
            <a:r>
              <a:rPr lang="ru-RU" dirty="0"/>
              <a:t> к документу и заполняем его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НовыйДокумент.Ссылка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Обход результатов запроса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Проводка корректировки рублевой суммы в соответствии с изменившимся курсом валюты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Выборка.Отклонение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-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("Документ успешно сформирован: %1", </a:t>
            </a:r>
            <a:r>
              <a:rPr lang="ru-RU" dirty="0" err="1"/>
              <a:t>НовыйДокумент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Сообщение.КлючДанных</a:t>
            </a:r>
            <a:r>
              <a:rPr lang="ru-RU" dirty="0"/>
              <a:t> = </a:t>
            </a:r>
            <a:r>
              <a:rPr lang="ru-RU" dirty="0" err="1"/>
              <a:t>НовыйДокумент.Ссылка</a:t>
            </a:r>
            <a:r>
              <a:rPr lang="ru-RU" dirty="0"/>
              <a:t>; // Делаем сообщение </a:t>
            </a:r>
            <a:r>
              <a:rPr lang="ru-RU" dirty="0" err="1"/>
              <a:t>кликабельным</a:t>
            </a:r>
            <a:r>
              <a:rPr lang="ru-RU" dirty="0"/>
              <a:t> - при нажатии будет открываться новый документ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      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		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("Произошла ошибка: %1",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 ("Контрагент", </a:t>
            </a:r>
            <a:r>
              <a:rPr lang="ru-RU" dirty="0" err="1"/>
              <a:t>Параметры.Контрагент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732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ОбработкаКоманды</a:t>
            </a:r>
            <a:r>
              <a:rPr lang="ru-RU" dirty="0"/>
              <a:t>(</a:t>
            </a:r>
            <a:r>
              <a:rPr lang="ru-RU" dirty="0" err="1"/>
              <a:t>ПараметрКоманды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Структура("Контрагент", </a:t>
            </a:r>
            <a:r>
              <a:rPr lang="ru-RU" dirty="0" err="1"/>
              <a:t>ПараметрКоманды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Справочник.Контрагенты.Форма.ФормаСпискаДвиженияКонтрагента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ПараметрыВыполненияКоманды.Источник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ПараметрыВыполненияКоманды.Уникальность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ПараметрыВыполненияКоманды.Окно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25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ПояснениеОткрытие</a:t>
            </a:r>
            <a:r>
              <a:rPr lang="ru-RU" dirty="0"/>
              <a:t>(Элемент,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документа по указанной в поле навигационной ссылке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СтрокаПоиска</a:t>
            </a:r>
            <a:r>
              <a:rPr lang="ru-RU" dirty="0"/>
              <a:t> = </a:t>
            </a:r>
            <a:r>
              <a:rPr lang="ru-RU" dirty="0" err="1"/>
              <a:t>Элемент.ТекстРедактирования</a:t>
            </a:r>
            <a:r>
              <a:rPr lang="ru-RU" dirty="0"/>
              <a:t>;</a:t>
            </a:r>
          </a:p>
          <a:p>
            <a:r>
              <a:rPr lang="ru-RU" dirty="0"/>
              <a:t>	Позиция = Найти(</a:t>
            </a:r>
            <a:r>
              <a:rPr lang="ru-RU" dirty="0" err="1"/>
              <a:t>СтрокаПоиска</a:t>
            </a:r>
            <a:r>
              <a:rPr lang="ru-RU" dirty="0"/>
              <a:t>, "e1cib/</a:t>
            </a:r>
            <a:r>
              <a:rPr lang="ru-RU" dirty="0" err="1"/>
              <a:t>data</a:t>
            </a:r>
            <a:r>
              <a:rPr lang="ru-RU" dirty="0"/>
              <a:t>/Документ");</a:t>
            </a:r>
          </a:p>
          <a:p>
            <a:r>
              <a:rPr lang="ru-RU" dirty="0"/>
              <a:t>	Если Позиция &gt; 0 Тогда</a:t>
            </a:r>
          </a:p>
          <a:p>
            <a:r>
              <a:rPr lang="ru-RU" dirty="0"/>
              <a:t>		</a:t>
            </a:r>
            <a:r>
              <a:rPr lang="ru-RU" dirty="0" err="1"/>
              <a:t>НавигационнаяСсылка</a:t>
            </a:r>
            <a:r>
              <a:rPr lang="ru-RU" dirty="0"/>
              <a:t> = Сред(</a:t>
            </a:r>
            <a:r>
              <a:rPr lang="ru-RU" dirty="0" err="1"/>
              <a:t>СтрокаПоиска</a:t>
            </a:r>
            <a:r>
              <a:rPr lang="ru-RU" dirty="0"/>
              <a:t>, Позиция);</a:t>
            </a:r>
          </a:p>
          <a:p>
            <a:r>
              <a:rPr lang="ru-RU" dirty="0"/>
              <a:t>		</a:t>
            </a:r>
            <a:r>
              <a:rPr lang="ru-RU" dirty="0" err="1"/>
              <a:t>ПерейтиПоНавигационнойСсылке</a:t>
            </a:r>
            <a:r>
              <a:rPr lang="ru-RU" dirty="0"/>
              <a:t>(</a:t>
            </a:r>
            <a:r>
              <a:rPr lang="ru-RU" dirty="0" err="1"/>
              <a:t>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804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Количество, Себестоимость),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ПриоритетыСкладов</a:t>
            </a:r>
            <a:r>
              <a:rPr lang="ru-RU" dirty="0"/>
              <a:t> (Склад | Приоритет)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движение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(сгруппировать </a:t>
            </a:r>
            <a:r>
              <a:rPr lang="ru-RU" dirty="0" err="1"/>
              <a:t>тч</a:t>
            </a:r>
            <a:r>
              <a:rPr lang="ru-RU" dirty="0"/>
              <a:t> документа без услуг, соединить с остатками, а остатки с приоритетами складов, упорядочить по приоритету, итоги по номенклатуре), в верхней выборке проверяем остатки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движения и уменьшаем количество списать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 Склады, Организации, </a:t>
            </a:r>
            <a:r>
              <a:rPr lang="ru-RU" dirty="0" err="1"/>
              <a:t>рб</a:t>
            </a:r>
            <a:r>
              <a:rPr lang="ru-RU" dirty="0"/>
              <a:t> Управленческий (Организация (балансовый, запрет незаполненных) | Количество, Сумма), документ </a:t>
            </a:r>
            <a:r>
              <a:rPr lang="ru-RU" dirty="0" err="1"/>
              <a:t>КупляПродажа</a:t>
            </a:r>
            <a:r>
              <a:rPr lang="ru-RU" dirty="0"/>
              <a:t> (расчет суммы), виды субконто (номенклатура, партии, покупатели, склады), субконто - 3, счет товары (количественный | номенклатура, склады, партии), счет покупатели (покупатели)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купли продажи: очистить движения, возвести флаг, заблокировать по счету товары, организации поставщику, складу поставщика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</a:t>
            </a:r>
            <a:r>
              <a:rPr lang="ru-RU" dirty="0" err="1"/>
              <a:t>рб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, склад = склад поставщика, организация = организация поставщика), упорядочить по моменту времени партии и итоги по </a:t>
            </a:r>
            <a:r>
              <a:rPr lang="ru-RU" dirty="0" err="1"/>
              <a:t>номеклатуре</a:t>
            </a:r>
            <a:r>
              <a:rPr lang="ru-RU" dirty="0"/>
              <a:t>), в верхней выборке проверяем остаток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 и делаем проводку </a:t>
            </a:r>
            <a:r>
              <a:rPr lang="ru-RU" dirty="0" err="1"/>
              <a:t>дт</a:t>
            </a:r>
            <a:r>
              <a:rPr lang="ru-RU" dirty="0"/>
              <a:t> прибыль убытки - </a:t>
            </a:r>
            <a:r>
              <a:rPr lang="ru-RU" dirty="0" err="1"/>
              <a:t>кт</a:t>
            </a:r>
            <a:r>
              <a:rPr lang="ru-RU" dirty="0"/>
              <a:t> товары и уменьшаем количество списать,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поставщики, и в конце после выборок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убытки</a:t>
            </a:r>
          </a:p>
          <a:p>
            <a:r>
              <a:rPr lang="ru-RU" dirty="0"/>
              <a:t>Отчет: справочники организации, левое соединение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прибыли убытки)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 | значение), план видов расчета основные начисления есть период, нет базы (оплата по часовому тарифу), </a:t>
            </a:r>
            <a:r>
              <a:rPr lang="ru-RU" dirty="0" err="1"/>
              <a:t>рс</a:t>
            </a:r>
            <a:r>
              <a:rPr lang="ru-RU" dirty="0"/>
              <a:t> Тарифные ставки (</a:t>
            </a:r>
            <a:r>
              <a:rPr lang="ru-RU" dirty="0" err="1"/>
              <a:t>ГрафикРаботы</a:t>
            </a:r>
            <a:r>
              <a:rPr lang="ru-RU" dirty="0"/>
              <a:t> | Тарифная Ставка),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(базовый)), план видов расчета дополнительные начисления нет периода, есть база от основных начислений (премия руководителю (база - оплата по часовому тарифу, Ведущие - оплата по часовому тарифу)),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(базовый)) и перерасчет по сотруднику и подразделению, </a:t>
            </a:r>
            <a:r>
              <a:rPr lang="ru-RU" dirty="0" err="1"/>
              <a:t>перечислене</a:t>
            </a:r>
            <a:r>
              <a:rPr lang="ru-RU" dirty="0"/>
              <a:t> способы расчета, способ расчета и приоритет в планах расчета</a:t>
            </a:r>
          </a:p>
          <a:p>
            <a:r>
              <a:rPr lang="ru-RU" dirty="0"/>
              <a:t>Код начисления: инициализируем период регистрации, возводим флаг для основных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возводим флаг для дополнительных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выполняем запрос получаем способы расчета упорядоченные по приоритету, проходим по выборке, если способ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тогда делаем запрос (получаем данные графика по регистратору и способу расчета, соединяем с тарифными ставками), проходимся по таблице движений основных начислений и ищем в выборке по номеру строки для заполнения движений, после записываем без перерасчета, если способ расчета </a:t>
            </a:r>
            <a:r>
              <a:rPr lang="ru-RU" dirty="0" err="1"/>
              <a:t>ПроцентОтОплатыПодчиненныхЗаПрошлыйМесяц</a:t>
            </a:r>
            <a:r>
              <a:rPr lang="ru-RU" dirty="0"/>
              <a:t> тогда делаем запрос (</a:t>
            </a:r>
            <a:r>
              <a:rPr lang="ru-RU" dirty="0" err="1"/>
              <a:t>ДополнительныеНачисления.База</a:t>
            </a:r>
            <a:r>
              <a:rPr lang="ru-RU" dirty="0"/>
              <a:t> измерения - подразделение, разрезы - сотрудник, регистратор и способ расчета, где 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r>
              <a:rPr lang="ru-RU" dirty="0"/>
              <a:t>, группировка по номеру строки), проходим по таблице движений, ищем по номеру строки в выборке, заполняем движения и записываем движения</a:t>
            </a:r>
          </a:p>
          <a:p>
            <a:r>
              <a:rPr lang="ru-RU" dirty="0"/>
              <a:t>Отчет Анализ премий: 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, период регистрации = НАЧАЛОПЕРИОДА(&amp;</a:t>
            </a:r>
            <a:r>
              <a:rPr lang="ru-RU" dirty="0" err="1"/>
              <a:t>МесяцОтчета</a:t>
            </a:r>
            <a:r>
              <a:rPr lang="ru-RU" dirty="0"/>
              <a:t>, МЕСЯЦ) </a:t>
            </a:r>
          </a:p>
          <a:p>
            <a:r>
              <a:rPr lang="ru-RU" dirty="0"/>
              <a:t>Отчет Перерасчеты: </a:t>
            </a:r>
            <a:r>
              <a:rPr lang="ru-RU" dirty="0" err="1"/>
              <a:t>РегистрРасчета.ДополнительныеНачисления.Перерасчет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на форме документа расходной в панель </a:t>
            </a:r>
            <a:r>
              <a:rPr lang="ru-RU" dirty="0" err="1"/>
              <a:t>навегации</a:t>
            </a:r>
            <a:r>
              <a:rPr lang="ru-RU" dirty="0"/>
              <a:t> перейти включить видимость регистров, на форме списка расходной в командную панель важное добавить переход к движениям, в </a:t>
            </a:r>
            <a:r>
              <a:rPr lang="ru-RU" dirty="0" err="1"/>
              <a:t>физ</a:t>
            </a:r>
            <a:r>
              <a:rPr lang="ru-RU" dirty="0"/>
              <a:t> лица два реквизита - путь к фото (строка), фото (хранилище значений), на форме справочника кнопка выбрать фото и реквизит формы ссылка на фото</a:t>
            </a:r>
          </a:p>
          <a:p>
            <a:r>
              <a:rPr lang="ru-RU" dirty="0"/>
              <a:t>Код формы: при открытии если заполнен путь к фото, начать помещать файл после </a:t>
            </a:r>
            <a:r>
              <a:rPr lang="ru-RU" dirty="0" err="1"/>
              <a:t>СсылкаНаФото</a:t>
            </a:r>
            <a:r>
              <a:rPr lang="ru-RU" dirty="0"/>
              <a:t> = Адрес, иначе с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фото; при нажатии на кнопку выбрать фото начинаем помещение файла, затем если результат есть </a:t>
            </a:r>
            <a:r>
              <a:rPr lang="ru-RU" dirty="0" err="1"/>
              <a:t>СсылкаНаФото</a:t>
            </a:r>
            <a:r>
              <a:rPr lang="ru-RU"/>
              <a:t> = Адрес и спрашиваем сохранять в базу или нет, если сохранять, то путь пустой, иначе записываем путь; перед записью если путь не заполнен сохранять фото в хранилище иначе очищать хранилище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304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5952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ПриОткрытии</a:t>
            </a:r>
            <a:r>
              <a:rPr lang="ru-RU" dirty="0"/>
              <a:t>(Отказ)</a:t>
            </a:r>
          </a:p>
          <a:p>
            <a:r>
              <a:rPr lang="ru-RU" dirty="0"/>
              <a:t>	              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Объект.ПутьКФото</a:t>
            </a:r>
            <a:r>
              <a:rPr lang="ru-RU" dirty="0"/>
              <a:t> &lt;&gt; "" Тогда</a:t>
            </a:r>
          </a:p>
          <a:p>
            <a:r>
              <a:rPr lang="ru-RU" dirty="0"/>
              <a:t>		// Помещаем во временное хранилище фото, находящееся по пути, указанному в реквизите </a:t>
            </a:r>
            <a:r>
              <a:rPr lang="ru-RU" dirty="0" err="1"/>
              <a:t>ПутьКФото</a:t>
            </a:r>
            <a:endParaRPr lang="ru-RU" dirty="0"/>
          </a:p>
          <a:p>
            <a:r>
              <a:rPr lang="ru-RU" dirty="0"/>
              <a:t>	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 </a:t>
            </a:r>
            <a:r>
              <a:rPr lang="ru-RU" dirty="0" err="1"/>
              <a:t>СсылкаНаФото</a:t>
            </a:r>
            <a:r>
              <a:rPr lang="ru-RU" dirty="0"/>
              <a:t>, </a:t>
            </a:r>
            <a:r>
              <a:rPr lang="ru-RU" dirty="0" err="1"/>
              <a:t>Объект.ПутьКФото</a:t>
            </a:r>
            <a:r>
              <a:rPr lang="ru-RU" dirty="0"/>
              <a:t>, Ложь,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r>
              <a:rPr lang="ru-RU" dirty="0"/>
              <a:t> </a:t>
            </a:r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ВыбратьФото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ОбработатьВыборФайла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ОбработатьВыборФайла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Результат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, </a:t>
            </a:r>
            <a:r>
              <a:rPr lang="ru-RU" dirty="0" err="1"/>
              <a:t>ВыбранноеИмяФайла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ПоказатьВопрос</a:t>
            </a:r>
            <a:r>
              <a:rPr lang="ru-RU" dirty="0"/>
              <a:t>(Оповещение, "Сохранить фото в базе?", </a:t>
            </a:r>
            <a:r>
              <a:rPr lang="ru-RU" dirty="0" err="1"/>
              <a:t>РежимДиалогаВопрос.ДаНет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 (Результат, </a:t>
            </a:r>
            <a:r>
              <a:rPr lang="ru-RU" dirty="0" err="1"/>
              <a:t>ВыбранноеИмяФайла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Результат &lt;&gt; </a:t>
            </a:r>
            <a:r>
              <a:rPr lang="ru-RU" dirty="0" err="1"/>
              <a:t>КодВозвратаДиалога.Да</a:t>
            </a:r>
            <a:r>
              <a:rPr lang="ru-RU" dirty="0"/>
              <a:t> Тогда</a:t>
            </a:r>
          </a:p>
          <a:p>
            <a:r>
              <a:rPr lang="ru-RU" dirty="0"/>
              <a:t>		// Сохраняем путь к выбранному файлу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</a:t>
            </a:r>
            <a:r>
              <a:rPr lang="ru-RU" dirty="0" err="1"/>
              <a:t>ВыбранноеИмяФайла</a:t>
            </a:r>
            <a:r>
              <a:rPr lang="ru-RU" dirty="0"/>
              <a:t>;</a:t>
            </a:r>
          </a:p>
          <a:p>
            <a:r>
              <a:rPr lang="ru-RU" dirty="0"/>
              <a:t>	Иначе	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"";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ТекущийОбъект.ПутьКФото</a:t>
            </a:r>
            <a:r>
              <a:rPr lang="ru-RU" dirty="0"/>
              <a:t> = "" Тогда		</a:t>
            </a:r>
          </a:p>
          <a:p>
            <a:r>
              <a:rPr lang="ru-RU" dirty="0"/>
              <a:t>	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	// Сохраняем в базе данных фото</a:t>
            </a:r>
          </a:p>
          <a:p>
            <a:r>
              <a:rPr lang="ru-RU" dirty="0"/>
              <a:t>	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Очищаем реквизит типа хранилище значения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"";  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87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Конфигураторе: Проекты, Документ Приход Денег (Контрагент, </a:t>
            </a:r>
            <a:r>
              <a:rPr lang="ru-RU" dirty="0" err="1"/>
              <a:t>СуммаПлатежа</a:t>
            </a:r>
            <a:r>
              <a:rPr lang="ru-RU" dirty="0"/>
              <a:t>), в расходной контрагент и проект, </a:t>
            </a:r>
            <a:r>
              <a:rPr lang="ru-RU" dirty="0" err="1"/>
              <a:t>рн</a:t>
            </a:r>
            <a:r>
              <a:rPr lang="ru-RU" dirty="0"/>
              <a:t> Взаиморасчеты (Контрагент, Проект |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СуммаВВалюте</a:t>
            </a:r>
            <a:r>
              <a:rPr lang="ru-RU" dirty="0"/>
              <a:t>)</a:t>
            </a:r>
          </a:p>
          <a:p>
            <a:r>
              <a:rPr lang="ru-RU" dirty="0"/>
              <a:t>Код Расходной: очистить движения, возвести флаг, добавить приход (долг клиента, получить курс и посчитать сумму в рублях),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 и пустому проекту, выполнить запрос (</a:t>
            </a:r>
            <a:r>
              <a:rPr lang="ru-RU" dirty="0" err="1"/>
              <a:t>рн</a:t>
            </a:r>
            <a:r>
              <a:rPr lang="ru-RU" dirty="0"/>
              <a:t> Взаиморасчеты Остатки с условием по Контрагенту и Пустому Проекту левым соединить с курсом валют по валюте из документа, посчитать остаток аванса в валюте), перейти на первый элемент выборки, если есть аванс в валюте, то инициализируем </a:t>
            </a:r>
            <a:r>
              <a:rPr lang="ru-RU" dirty="0" err="1"/>
              <a:t>СуммаПоДокументуВВалюте</a:t>
            </a:r>
            <a:r>
              <a:rPr lang="ru-RU" dirty="0"/>
              <a:t> И </a:t>
            </a:r>
            <a:r>
              <a:rPr lang="ru-RU" dirty="0" err="1"/>
              <a:t>СуммаПоДокументуВРублях</a:t>
            </a:r>
            <a:r>
              <a:rPr lang="ru-RU" dirty="0"/>
              <a:t>, сравниваем с остатком из выборки, делаем приход на пустой проект (снимаем аванс), делаем расход на проект из документа (уменьшаем долг клиента из аванса)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контрагенту, выполнить запрос (получить остатки по контрагенту без авансов, </a:t>
            </a:r>
            <a:r>
              <a:rPr lang="ru-RU" dirty="0" err="1"/>
              <a:t>соеднить</a:t>
            </a:r>
            <a:r>
              <a:rPr lang="ru-RU" dirty="0"/>
              <a:t> полученные данные с курсом валют и упорядочить по дате оплаты), инициализировать переменную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результат не пустой, проходим по выборке пока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внутри выборки берем мин из </a:t>
            </a:r>
            <a:r>
              <a:rPr lang="ru-RU" dirty="0" err="1"/>
              <a:t>СуммаКПогашениюВРублях</a:t>
            </a:r>
            <a:r>
              <a:rPr lang="ru-RU" dirty="0"/>
              <a:t> И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, если покрывает весь остаток, то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иначе считаем сумму в валюте по курсу и если она равна остатку в валюте вычитаем 0.01, далее если сумма в валюте &gt; 0 заполняем движение и уменьшаем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после обхода выборки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то засчитываем аванс (делаем движение на пустой проект)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Взаиморасчеты Остатки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Конфигураторе: Количество ограничить 1, Инвентарные номера (в виде кода, подчинён Номенклатуре), субконто 2 (Номенклатура, Инвентарные номера), признак учета субконто суммовой (в </a:t>
            </a:r>
            <a:r>
              <a:rPr lang="ru-RU" dirty="0" err="1"/>
              <a:t>рб</a:t>
            </a:r>
            <a:r>
              <a:rPr lang="ru-RU" dirty="0"/>
              <a:t> для суммы), счет товары (количественный | Номенклатура (Суммовой), Инвентарные номера), счет прибыли и убытки (Номенклатура (только обороты, суммовой), Инвентарные номера (только обороты, суммовой))</a:t>
            </a:r>
          </a:p>
          <a:p>
            <a:r>
              <a:rPr lang="ru-RU" dirty="0"/>
              <a:t>Код приходной: возвести флаг, проходя по табличной части 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регистр по счету товары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с </a:t>
            </a:r>
            <a:r>
              <a:rPr lang="ru-RU" dirty="0" err="1"/>
              <a:t>рб</a:t>
            </a:r>
            <a:r>
              <a:rPr lang="ru-RU" dirty="0"/>
              <a:t> по счету товары два раза, один по номенклатуре, другой по номенклатуре и инвентарному номеру, итоги по номенклатуре), в верхней выборке </a:t>
            </a:r>
            <a:r>
              <a:rPr lang="ru-RU" dirty="0" err="1"/>
              <a:t>СебестоимостьИтого</a:t>
            </a:r>
            <a:r>
              <a:rPr lang="ru-RU" dirty="0"/>
              <a:t> = 0 и </a:t>
            </a:r>
            <a:r>
              <a:rPr lang="ru-RU" dirty="0" err="1"/>
              <a:t>КоличествоСписано</a:t>
            </a:r>
            <a:r>
              <a:rPr lang="ru-RU" dirty="0"/>
              <a:t>  = 0, в нижней выборке проверяем остаток по </a:t>
            </a:r>
            <a:r>
              <a:rPr lang="ru-RU" dirty="0" err="1"/>
              <a:t>инв</a:t>
            </a:r>
            <a:r>
              <a:rPr lang="ru-RU" dirty="0"/>
              <a:t> номерам, увеличиваем количество списано, сравниваем с остатком товара и считаем себестоимость, делаем проводку </a:t>
            </a:r>
            <a:r>
              <a:rPr lang="ru-RU" dirty="0" err="1"/>
              <a:t>дт</a:t>
            </a:r>
            <a:r>
              <a:rPr lang="ru-RU" dirty="0"/>
              <a:t> прибыли убытки - </a:t>
            </a:r>
            <a:r>
              <a:rPr lang="ru-RU" dirty="0" err="1"/>
              <a:t>кт</a:t>
            </a:r>
            <a:r>
              <a:rPr lang="ru-RU" dirty="0"/>
              <a:t> товары, увеличиваем себестоимость итого и делаем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прибыли убытки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обороты, счет = </a:t>
            </a:r>
            <a:r>
              <a:rPr lang="ru-RU" dirty="0" err="1"/>
              <a:t>СчетПрибылиУбытки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товары,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(сотрудник, подразделение, дата | часов, </a:t>
            </a:r>
            <a:r>
              <a:rPr lang="ru-RU" dirty="0" err="1"/>
              <a:t>пятнадцатиминуток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ШкалаОкладов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Оклад), план видов расчета основные начисления есть период, нет базы (оклад (вытесняющие - штраф), штраф), план видов расчета дополнительные начисления нет периода, нет базы (надбавка),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| Результат | Оклад ...),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| Результат | Параметр, </a:t>
            </a:r>
            <a:r>
              <a:rPr lang="ru-RU" dirty="0" err="1"/>
              <a:t>СуммаПродажЗаПрошлыйМесяц</a:t>
            </a:r>
            <a:r>
              <a:rPr lang="ru-RU" dirty="0"/>
              <a:t>), в расходной подразделение, субконто - 3 (добавляются подразделения), в счет </a:t>
            </a:r>
            <a:r>
              <a:rPr lang="ru-RU" dirty="0" err="1"/>
              <a:t>прибылиубытки</a:t>
            </a:r>
            <a:r>
              <a:rPr lang="ru-RU" dirty="0"/>
              <a:t> добавить субконто подразделение (только обороты, суммовой)</a:t>
            </a:r>
          </a:p>
          <a:p>
            <a:r>
              <a:rPr lang="ru-RU" dirty="0"/>
              <a:t>Код расходной: добавить в проводку заполнение субконто подразделения</a:t>
            </a:r>
          </a:p>
          <a:p>
            <a:r>
              <a:rPr lang="ru-RU" dirty="0"/>
              <a:t>Код начисления: инициализировать период регистрации, возвести флаг Основных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 (привести к концу дня дату окончания), возвести флаг </a:t>
            </a:r>
            <a:r>
              <a:rPr lang="ru-RU" dirty="0" err="1"/>
              <a:t>доп</a:t>
            </a:r>
            <a:r>
              <a:rPr lang="ru-RU" dirty="0"/>
              <a:t>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, заполнить подготовленные движения, переходим к расчетам, выполнить запрос (данные графика основные начисления только оклад соединить с шкалой окладов по подразделению и фактическим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(данные графика основные начисления только штрафы),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соединить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) по подразделению),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</a:t>
            </a:r>
          </a:p>
          <a:p>
            <a:r>
              <a:rPr lang="ru-RU" dirty="0"/>
              <a:t>Отчет: Основные начисления (оклад) объединить с </a:t>
            </a:r>
            <a:r>
              <a:rPr lang="ru-RU" dirty="0" err="1"/>
              <a:t>доп</a:t>
            </a:r>
            <a:r>
              <a:rPr lang="ru-RU" dirty="0"/>
              <a:t> начислениями</a:t>
            </a:r>
          </a:p>
          <a:p>
            <a:r>
              <a:rPr lang="ru-RU" dirty="0"/>
              <a:t>БП:</a:t>
            </a:r>
          </a:p>
          <a:p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(Исполнитель, Должность, Подразделение), </a:t>
            </a:r>
            <a:r>
              <a:rPr lang="ru-RU" dirty="0" err="1"/>
              <a:t>ЗадачаИсполнителям</a:t>
            </a:r>
            <a:r>
              <a:rPr lang="ru-RU" dirty="0"/>
              <a:t>, предопределенные должности, бизнес процесс, форма невыполненных задач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384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Проект.Валюта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311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Процедура ОбработкаПроведения(Отказ, РежимПроведения)</a:t>
            </a:r>
          </a:p>
          <a:p>
            <a:r>
              <a:rPr lang="ru-RU"/>
              <a:t>	</a:t>
            </a:r>
          </a:p>
          <a:p>
            <a:r>
              <a:rPr lang="ru-RU"/>
              <a:t>	// I этап - подготовка записей</a:t>
            </a:r>
          </a:p>
          <a:p>
            <a:r>
              <a:rPr lang="ru-RU"/>
              <a:t>	</a:t>
            </a:r>
          </a:p>
          <a:p>
            <a:r>
              <a:rPr lang="ru-RU"/>
              <a:t>	ПериодРегистрации = НачалоМесяца(Дата);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Движения.ОсновныеНачисления.Записывать = Истина;</a:t>
            </a:r>
          </a:p>
          <a:p>
            <a:r>
              <a:rPr lang="ru-RU"/>
              <a:t>	Для Каждого Строка Из ОсновныеНачисления Цикл</a:t>
            </a:r>
          </a:p>
          <a:p>
            <a:r>
              <a:rPr lang="ru-RU"/>
              <a:t>		Движение = Движения.ОсновныеНачисления.Добавить();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Движение.ПериодДействияНачало = Строка.ДатаНачала;</a:t>
            </a:r>
          </a:p>
          <a:p>
            <a:r>
              <a:rPr lang="ru-RU"/>
              <a:t>		Движение.ПериодДействияКонец = Строка.ДатаОкончания;</a:t>
            </a:r>
          </a:p>
          <a:p>
            <a:r>
              <a:rPr lang="ru-RU"/>
              <a:t>		Движение.ПериодРегистрации = ПериодРегистрации;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Движения.ДополнительныеНачисления.Записывать = Истина;</a:t>
            </a:r>
          </a:p>
          <a:p>
            <a:r>
              <a:rPr lang="ru-RU"/>
              <a:t>	Для Каждого Строка Из ДополнительныеНачисления Цикл</a:t>
            </a:r>
          </a:p>
          <a:p>
            <a:r>
              <a:rPr lang="ru-RU"/>
              <a:t>		Движение = Движения.ДополнительныеНачисления.Добавить();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Движение.ПериодРегистрации = ПериодРегистрации;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	</a:t>
            </a:r>
          </a:p>
          <a:p>
            <a:r>
              <a:rPr lang="ru-RU"/>
              <a:t>	Движения.Записать();</a:t>
            </a:r>
          </a:p>
          <a:p>
            <a:r>
              <a:rPr lang="ru-RU"/>
              <a:t>		</a:t>
            </a:r>
          </a:p>
          <a:p>
            <a:r>
              <a:rPr lang="ru-RU"/>
              <a:t>	// II этап - расчет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ЕСТЬNULL(ОсновныеНачисленияДанныеГрафика.ЧасовПериодДействия, 0) КАК НормаЧасов,</a:t>
            </a:r>
          </a:p>
          <a:p>
            <a:r>
              <a:rPr lang="ru-RU"/>
              <a:t>		|	ЕСТЬNULL(ОсновныеНачисленияДанныеГрафика.ЧасовФактическийПериодДействия, 0) КАК ОтработаноЧасов,</a:t>
            </a:r>
          </a:p>
          <a:p>
            <a:r>
              <a:rPr lang="ru-RU"/>
              <a:t>		|	ЕСТЬNULL(ШкалаОкладов.Оклад, 0) КАК Оклад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&amp;ВидРасчетаОклад) КАК ОсновныеНачисленияДанныеГрафика</a:t>
            </a:r>
          </a:p>
          <a:p>
            <a:r>
              <a:rPr lang="ru-RU"/>
              <a:t>		|		ЛЕВОЕ СОЕДИНЕНИЕ РегистрСведений.ШкалаОкладов КАК ШкалаОкладов</a:t>
            </a:r>
          </a:p>
          <a:p>
            <a:r>
              <a:rPr lang="ru-RU"/>
              <a:t>		|		ПО ОсновныеНачисленияДанныеГрафика.Подразделение = ШкалаОкладов.Подразделение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&gt;= ШкалаОкладов.ЧасовОт)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&lt; ШкалаОкладов.ЧасовДо)";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Запрос.УстановитьПараметр("ВидРасчетаОклад", ПланыВидовРасчета.ОсновныеНачисления.Оклад);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ПланыВидовРасчета.ОсновныеНачисления.Оклад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Движение.Результат = ?(Выборка.НормаЧасов &lt;&gt; 0, </a:t>
            </a:r>
          </a:p>
          <a:p>
            <a:r>
              <a:rPr lang="ru-RU"/>
              <a:t>				                   Выборка.Оклад / Выборка.НормаЧасов * Выборка.ОтработаноЧасов,</a:t>
            </a:r>
          </a:p>
          <a:p>
            <a:r>
              <a:rPr lang="ru-RU"/>
              <a:t>							       0);</a:t>
            </a:r>
          </a:p>
          <a:p>
            <a:r>
              <a:rPr lang="ru-RU"/>
              <a:t>								  					   </a:t>
            </a:r>
          </a:p>
          <a:p>
            <a:r>
              <a:rPr lang="ru-RU"/>
              <a:t>			ЗаполнитьЗначенияСвойств(Движение, Выборка);							   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					   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Движения.ОсновныеНачисления.Записать(, Истина);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ЕСТЬNULL(ОсновныеНачисленияДанныеГрафика.ПятнадцатиминутокФактическийПериодДействия, 0) КАК КоличествоПятнадцатиминуток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&amp;ВидРасчетаШтраф) КАК ОсновныеНачисленияДанныеГрафика";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Запрос.УстановитьПараметр("ВидРасчетаШтраф", ПланыВидовРасчета.ОсновныеНачисления.Штраф);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ПланыВидовРасчета.ОсновныеНачисления.Штраф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Выборка.НайтиСледующий(Движение.НомерСтроки, "НомерСтроки");</a:t>
            </a:r>
          </a:p>
          <a:p>
            <a:r>
              <a:rPr lang="ru-RU"/>
              <a:t>		</a:t>
            </a:r>
          </a:p>
          <a:p>
            <a:r>
              <a:rPr lang="ru-RU"/>
              <a:t>		Движение.Результат = Выборка.КоличествоПятнадцатиминуток * 100;</a:t>
            </a:r>
          </a:p>
          <a:p>
            <a:r>
              <a:rPr lang="ru-RU"/>
              <a:t>		</a:t>
            </a:r>
          </a:p>
          <a:p>
            <a:r>
              <a:rPr lang="ru-RU"/>
              <a:t>		ЗаполнитьЗначенияСвойств(Движение, Выборка);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Движения.ОсновныеНачисления.Записать(, Истина);</a:t>
            </a:r>
          </a:p>
          <a:p>
            <a:endParaRPr lang="ru-RU"/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ДополнительныеНачисления.НомерСтроки КАК НомерСтроки,</a:t>
            </a:r>
          </a:p>
          <a:p>
            <a:r>
              <a:rPr lang="ru-RU"/>
              <a:t>		|	ДополнительныеНачисления.Подразделение КАК Подразделение</a:t>
            </a:r>
          </a:p>
          <a:p>
            <a:r>
              <a:rPr lang="ru-RU"/>
              <a:t>		|ПОМЕСТИТЬ втДопНачисления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РегистрРасчета.ДополнительныеНачисления КАК ДополнительныеНачисления</a:t>
            </a:r>
          </a:p>
          <a:p>
            <a:r>
              <a:rPr lang="ru-RU"/>
              <a:t>		|ГДЕ</a:t>
            </a:r>
          </a:p>
          <a:p>
            <a:r>
              <a:rPr lang="ru-RU"/>
              <a:t>		|	ДополнительныеНачисления.Регистратор = &amp;Регистратор</a:t>
            </a:r>
          </a:p>
          <a:p>
            <a:r>
              <a:rPr lang="ru-RU"/>
              <a:t>		|	И ДополнительныеНачисления.Активность</a:t>
            </a:r>
          </a:p>
          <a:p>
            <a:r>
              <a:rPr lang="ru-RU"/>
              <a:t>		|</a:t>
            </a:r>
          </a:p>
          <a:p>
            <a:r>
              <a:rPr lang="ru-RU"/>
              <a:t>		|ИНДЕКСИРОВАТЬ ПО</a:t>
            </a:r>
          </a:p>
          <a:p>
            <a:r>
              <a:rPr lang="ru-RU"/>
              <a:t>		|	Подразделение</a:t>
            </a:r>
          </a:p>
          <a:p>
            <a:r>
              <a:rPr lang="ru-RU"/>
              <a:t>		|;</a:t>
            </a:r>
          </a:p>
          <a:p>
            <a:r>
              <a:rPr lang="ru-RU"/>
              <a:t>		|</a:t>
            </a:r>
          </a:p>
          <a:p>
            <a:r>
              <a:rPr lang="ru-RU"/>
              <a:t>		|////////////////////////////////////////////////////////////////////////////////</a:t>
            </a:r>
          </a:p>
          <a:p>
            <a:r>
              <a:rPr lang="ru-RU"/>
              <a:t>		|ВЫБРАТЬ</a:t>
            </a:r>
          </a:p>
          <a:p>
            <a:r>
              <a:rPr lang="ru-RU"/>
              <a:t>		|	втДопНачисления.НомерСтроки КАК НомерСтроки,</a:t>
            </a:r>
          </a:p>
          <a:p>
            <a:r>
              <a:rPr lang="ru-RU"/>
              <a:t>		|	ЕСТЬNULL(УправленческийОборотыДтКт.СуммаОборот, 0) КАК СуммаПродажЗаПрошлыйМесяц</a:t>
            </a:r>
          </a:p>
          <a:p>
            <a:r>
              <a:rPr lang="ru-RU"/>
              <a:t>		|ИЗ</a:t>
            </a:r>
          </a:p>
          <a:p>
            <a:r>
              <a:rPr lang="ru-RU"/>
              <a:t>		|	втДопНачисления КАК втДопНачисления</a:t>
            </a:r>
          </a:p>
          <a:p>
            <a:r>
              <a:rPr lang="ru-RU"/>
              <a:t>		|		ЛЕВОЕ СОЕДИНЕНИЕ РегистрБухгалтерии.Управленческий.ОборотыДтКт(</a:t>
            </a:r>
          </a:p>
          <a:p>
            <a:r>
              <a:rPr lang="ru-RU"/>
              <a:t>		|				&amp;НачалоПрошлогоМесяца,</a:t>
            </a:r>
          </a:p>
          <a:p>
            <a:r>
              <a:rPr lang="ru-RU"/>
              <a:t>		|				&amp;КонецПрошлогоМесяца,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СчетДт = &amp;СчетПокупатели,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СчетКт = &amp;СчетПрибылиУбытки,</a:t>
            </a:r>
          </a:p>
          <a:p>
            <a:r>
              <a:rPr lang="ru-RU"/>
              <a:t>		|				&amp;ВидСубконтоПодразделения,</a:t>
            </a:r>
          </a:p>
          <a:p>
            <a:r>
              <a:rPr lang="ru-RU"/>
              <a:t>		|				СубконтоКт1 В</a:t>
            </a:r>
          </a:p>
          <a:p>
            <a:r>
              <a:rPr lang="ru-RU"/>
              <a:t>		|					(ВЫБРАТЬ</a:t>
            </a:r>
          </a:p>
          <a:p>
            <a:r>
              <a:rPr lang="ru-RU"/>
              <a:t>		|						втДопНачисления.Подразделение КАК Подразделение</a:t>
            </a:r>
          </a:p>
          <a:p>
            <a:r>
              <a:rPr lang="ru-RU"/>
              <a:t>		|					ИЗ</a:t>
            </a:r>
          </a:p>
          <a:p>
            <a:r>
              <a:rPr lang="ru-RU"/>
              <a:t>		|						втДопНачисления КАК втДопНачисления)) КАК УправленческийОборотыДтКт</a:t>
            </a:r>
          </a:p>
          <a:p>
            <a:r>
              <a:rPr lang="ru-RU"/>
              <a:t>		|		ПО втДопНачисления.Подразделение = УправленческийОборотыДтКт.СубконтоКт1";</a:t>
            </a:r>
          </a:p>
          <a:p>
            <a:endParaRPr lang="ru-RU"/>
          </a:p>
          <a:p>
            <a:r>
              <a:rPr lang="ru-RU"/>
              <a:t>	Запрос.УстановитьПараметр("ВидСубконтоПодразделения", ПланыВидовХарактеристик.ВидыСубконто.Подразделения);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Запрос.УстановитьПараметр("НачалоПрошлогоМесяца", ДобавитьМесяц(ПериодРегистрации, -1));</a:t>
            </a:r>
          </a:p>
          <a:p>
            <a:r>
              <a:rPr lang="ru-RU"/>
              <a:t>	Запрос.УстановитьПараметр("КонецПрошлогоМесяца",  ПериодРегистрации - 1);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Запрос.УстановитьПараметр("СчетПокупатели", ПланыСчетов.Управленческий.Покупатели);</a:t>
            </a:r>
          </a:p>
          <a:p>
            <a:r>
              <a:rPr lang="ru-RU"/>
              <a:t>	Запрос.УстановитьПараметр("СчетПрибылиУбытки", ПланыСчетов.Управленческий.ПрибылиУбытки);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Движения.ДополнительныеНачисления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</a:t>
            </a:r>
          </a:p>
          <a:p>
            <a:r>
              <a:rPr lang="ru-RU"/>
              <a:t>			Движение.Результат = Выборка.СуммаПродажЗаПрошлыйМесяц * Движение.Параметр / 100;</a:t>
            </a:r>
          </a:p>
          <a:p>
            <a:r>
              <a:rPr lang="ru-RU"/>
              <a:t>			</a:t>
            </a:r>
          </a:p>
          <a:p>
            <a:r>
              <a:rPr lang="ru-RU"/>
              <a:t>			ЗаполнитьЗначенияСвойств(Движение, Выборка);</a:t>
            </a:r>
          </a:p>
          <a:p>
            <a:r>
              <a:rPr lang="ru-RU"/>
              <a:t>			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Движения.ДополнительныеНачисления.Записать();</a:t>
            </a:r>
          </a:p>
          <a:p>
            <a:r>
              <a:rPr lang="ru-RU"/>
              <a:t>	</a:t>
            </a:r>
          </a:p>
          <a:p>
            <a:r>
              <a:rPr lang="ru-RU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  	</a:t>
            </a:r>
          </a:p>
          <a:p>
            <a:r>
              <a:rPr lang="ru-RU" dirty="0" err="1"/>
              <a:t>КонецПроцедуры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1121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7105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Количество), Виды Номенклатур (Комплектующая, Стеллаж), </a:t>
            </a:r>
            <a:r>
              <a:rPr lang="ru-RU" dirty="0" err="1"/>
              <a:t>рс</a:t>
            </a:r>
            <a:r>
              <a:rPr lang="ru-RU" dirty="0"/>
              <a:t> Состав Стеллажей (Комплектующая | Стеллаж, Количество), Справочник </a:t>
            </a:r>
            <a:r>
              <a:rPr lang="ru-RU" dirty="0" err="1"/>
              <a:t>ДопЗначенияХарактеристик</a:t>
            </a:r>
            <a:r>
              <a:rPr lang="ru-RU" dirty="0"/>
              <a:t> (Владелец План видов характеристик - характеристики объектов), План видов характеристик характеристики объектов (Предопределенное - Страна),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(Стеллаж, Характеристика | Значение), Флаги ОУ БУ в Расходной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</a:t>
            </a:r>
          </a:p>
          <a:p>
            <a:r>
              <a:rPr lang="ru-RU" dirty="0"/>
              <a:t>Код расходной: проверить на флаг оу, пишем запрос (получаем 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документа, соединяем </a:t>
            </a:r>
            <a:r>
              <a:rPr lang="ru-RU" dirty="0" err="1"/>
              <a:t>тч</a:t>
            </a:r>
            <a:r>
              <a:rPr lang="ru-RU" dirty="0"/>
              <a:t> документа с </a:t>
            </a:r>
            <a:r>
              <a:rPr lang="ru-RU" dirty="0" err="1"/>
              <a:t>рс</a:t>
            </a:r>
            <a:r>
              <a:rPr lang="ru-RU" dirty="0"/>
              <a:t> составы стеллажей по номенклатуре, далее два пакетных запроса, в первом отбираем записи где 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NULL, то есть не определен состав </a:t>
            </a:r>
            <a:r>
              <a:rPr lang="ru-RU" dirty="0" err="1"/>
              <a:t>стелажа</a:t>
            </a:r>
            <a:r>
              <a:rPr lang="ru-RU" dirty="0"/>
              <a:t>, во втором группируем ранее полученные данные), выполняем пакет запросов, если первый пакет не пустой, то Не определен состав </a:t>
            </a:r>
            <a:r>
              <a:rPr lang="ru-RU" dirty="0" err="1"/>
              <a:t>стелажа</a:t>
            </a:r>
            <a:r>
              <a:rPr lang="ru-RU" dirty="0"/>
              <a:t> для номенклатур из этого пакета - отказ, потом из второго пакета заполняем движения, возводим флаг, блокируем для изменения и записываем движения, далее проверяем возникновение отрицательных остатков (запрос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складу и </a:t>
            </a:r>
            <a:r>
              <a:rPr lang="ru-RU" dirty="0" err="1"/>
              <a:t>номенлклатуре</a:t>
            </a:r>
            <a:r>
              <a:rPr lang="ru-RU" dirty="0"/>
              <a:t> в </a:t>
            </a:r>
            <a:r>
              <a:rPr lang="ru-RU" dirty="0" err="1"/>
              <a:t>вт</a:t>
            </a:r>
            <a:r>
              <a:rPr lang="ru-RU" dirty="0"/>
              <a:t> соединяем с составом стеллажей для получения представления где 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0), если результат не пустой - отказ и проходим по выборке и выводим сообщения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</a:t>
            </a:r>
            <a:r>
              <a:rPr lang="ru-RU" dirty="0"/>
              <a:t> </a:t>
            </a:r>
            <a:r>
              <a:rPr lang="ru-RU" dirty="0" err="1"/>
              <a:t>помещяем</a:t>
            </a:r>
            <a:r>
              <a:rPr lang="ru-RU" dirty="0"/>
              <a:t> в вт1,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СоставСтеллажей</a:t>
            </a:r>
            <a:r>
              <a:rPr lang="ru-RU" dirty="0"/>
              <a:t> перемножаем со справочником склады </a:t>
            </a:r>
            <a:r>
              <a:rPr lang="ru-RU" dirty="0" err="1"/>
              <a:t>помещяем</a:t>
            </a:r>
            <a:r>
              <a:rPr lang="ru-RU" dirty="0"/>
              <a:t> в вт2, вт2 левым соединением по номенклатуре и складу с вт1 и всё это помещаем в вт3, группируем вт3 и помещаем в вт4, вт4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по стеллажу и характеристике = страна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субконто - 3 (Номенклатура, Партии, Склады), признак учета субконто суммовой (для суммы в </a:t>
            </a:r>
            <a:r>
              <a:rPr lang="ru-RU" dirty="0" err="1"/>
              <a:t>рб</a:t>
            </a:r>
            <a:r>
              <a:rPr lang="ru-RU" dirty="0"/>
              <a:t>), счет товары (количественный | Номенклатура (Суммовой), Склады, Партии (Суммовой)),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УчетнаяПолитика</a:t>
            </a:r>
            <a:endParaRPr lang="ru-RU" dirty="0"/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 (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/>
              <a:t>Код расходной: проверить на флаг </a:t>
            </a:r>
            <a:r>
              <a:rPr lang="ru-RU" dirty="0" err="1"/>
              <a:t>бу</a:t>
            </a:r>
            <a:r>
              <a:rPr lang="ru-RU" dirty="0"/>
              <a:t>, получить метод списания себестоимости, очистить движения, заблокировать регистр </a:t>
            </a:r>
            <a:r>
              <a:rPr lang="ru-RU" dirty="0" err="1"/>
              <a:t>бу</a:t>
            </a:r>
            <a:r>
              <a:rPr lang="ru-RU" dirty="0"/>
              <a:t> по счету товары и номенклатуре, написать запрос (сгруппировать </a:t>
            </a:r>
            <a:r>
              <a:rPr lang="ru-RU" dirty="0" err="1"/>
              <a:t>тч</a:t>
            </a:r>
            <a:r>
              <a:rPr lang="ru-RU" dirty="0"/>
              <a:t>, </a:t>
            </a:r>
            <a:r>
              <a:rPr lang="ru-RU" dirty="0" err="1"/>
              <a:t>тч</a:t>
            </a:r>
            <a:r>
              <a:rPr lang="ru-RU" dirty="0"/>
              <a:t> левым соединить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ПоСкладамИПартиям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 и склад из документа) по номенклатуре, который соединен внутренним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) по Номенклатуре и Партии, всё это упорядочить по моменту времени партии и итоги по номенклатуре), в зависимости от метода списания поменять порядок в запросе, в верхней выборке проверить остаток и инициализировать </a:t>
            </a:r>
            <a:r>
              <a:rPr lang="ru-RU" dirty="0" err="1"/>
              <a:t>ОсталосьСписать</a:t>
            </a:r>
            <a:r>
              <a:rPr lang="ru-RU" dirty="0"/>
              <a:t>, в нижней выборке считать себестоимость и делать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товары, а потом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остатки по счету товары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убрать подразделения, Автомобили,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(Автомобиль, Дата | Дней, </a:t>
            </a:r>
            <a:r>
              <a:rPr lang="ru-RU" dirty="0" err="1"/>
              <a:t>ДнейПятидневки</a:t>
            </a:r>
            <a:r>
              <a:rPr lang="ru-RU" dirty="0"/>
              <a:t>), план видов расчетов Основные начисления есть период, есть база от основных и дополнительных (отпуск (база и </a:t>
            </a:r>
            <a:r>
              <a:rPr lang="ru-RU" dirty="0" err="1"/>
              <a:t>ведущии</a:t>
            </a:r>
            <a:r>
              <a:rPr lang="ru-RU" dirty="0"/>
              <a:t> - отпуск, фиксированная сумма, надбавка)), лан видов расчетов Дополнительные начисления нет периода, есть база от основных и дополнительных (Надбавка, фиксированная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 | Результат | Автомобиль ...), Перерасчет по сотруднику,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 | Результат | Автомобиль ...), Перерасчет по сотруднику, </a:t>
            </a:r>
            <a:r>
              <a:rPr lang="ru-RU" dirty="0" err="1"/>
              <a:t>рс</a:t>
            </a:r>
            <a:r>
              <a:rPr lang="ru-RU" dirty="0"/>
              <a:t> Показатели расчета зарплаты (</a:t>
            </a:r>
            <a:r>
              <a:rPr lang="ru-RU" dirty="0" err="1"/>
              <a:t>ФиксированнаяСумма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), документ </a:t>
            </a:r>
            <a:r>
              <a:rPr lang="ru-RU" dirty="0" err="1"/>
              <a:t>ПолучениеОплатОтПассажиров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обороты (Сотрудник | Сумма)</a:t>
            </a:r>
          </a:p>
          <a:p>
            <a:r>
              <a:rPr lang="ru-RU" dirty="0"/>
              <a:t>Код </a:t>
            </a:r>
            <a:r>
              <a:rPr lang="ru-RU" dirty="0" err="1"/>
              <a:t>ПолучениеОплатОтПассажиров</a:t>
            </a:r>
            <a:r>
              <a:rPr lang="ru-RU" dirty="0"/>
              <a:t>: возвести флаг, сделать движение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Код Набора Записей </a:t>
            </a:r>
            <a:r>
              <a:rPr lang="ru-RU" dirty="0" err="1"/>
              <a:t>ОплатыПассажиров</a:t>
            </a:r>
            <a:r>
              <a:rPr lang="ru-RU" dirty="0"/>
              <a:t>: при записи сделать запрос (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по регистратору в вт1,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внутренним соединением с вт1 по сотруднику, периоду и виду расчета поместить в вт2, вт2 левым соединить с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ДополнительныеНачисления.ПоСотруднику</a:t>
            </a:r>
            <a:r>
              <a:rPr lang="ru-RU" dirty="0"/>
              <a:t> по сотруднику, </a:t>
            </a:r>
            <a:r>
              <a:rPr lang="ru-RU" dirty="0" err="1"/>
              <a:t>ОбъектПерерасчета</a:t>
            </a:r>
            <a:r>
              <a:rPr lang="ru-RU" dirty="0"/>
              <a:t> и </a:t>
            </a:r>
            <a:r>
              <a:rPr lang="ru-RU" dirty="0" err="1"/>
              <a:t>ВидуРасчета</a:t>
            </a:r>
            <a:r>
              <a:rPr lang="ru-RU" dirty="0"/>
              <a:t> где 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NULL), из полученной выборки создавать набор записей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ДополнительныеНачисления.Перерасчеты.ПоСотруднику</a:t>
            </a:r>
            <a:r>
              <a:rPr lang="ru-RU" dirty="0"/>
              <a:t> с отбором по </a:t>
            </a:r>
            <a:r>
              <a:rPr lang="ru-RU" dirty="0" err="1"/>
              <a:t>Выборка.ОбъектПерерасчета</a:t>
            </a:r>
            <a:r>
              <a:rPr lang="ru-RU" dirty="0"/>
              <a:t> и заполнять из выборки и записывать с параметром ложь</a:t>
            </a:r>
          </a:p>
          <a:p>
            <a:r>
              <a:rPr lang="ru-RU" dirty="0"/>
              <a:t>Код Начисления Зарплаты: инициализировать период регистрации , </a:t>
            </a:r>
            <a:r>
              <a:rPr lang="ru-RU" dirty="0" err="1"/>
              <a:t>НачалоБазовогоПериода</a:t>
            </a:r>
            <a:r>
              <a:rPr lang="ru-RU" dirty="0"/>
              <a:t> и </a:t>
            </a:r>
            <a:r>
              <a:rPr lang="ru-RU" dirty="0" err="1"/>
              <a:t>КонецБазовогоПериода</a:t>
            </a:r>
            <a:r>
              <a:rPr lang="ru-RU" dirty="0"/>
              <a:t>, возвести флаг для </a:t>
            </a:r>
            <a:r>
              <a:rPr lang="ru-RU" dirty="0" err="1"/>
              <a:t>ОсновныеНачисления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возвести флаг для </a:t>
            </a:r>
            <a:r>
              <a:rPr lang="ru-RU" dirty="0" err="1"/>
              <a:t>ДополнительныеНачисления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записать движения и перейти к расчету, написать запрос (данные графика </a:t>
            </a:r>
            <a:r>
              <a:rPr lang="ru-RU" dirty="0" err="1"/>
              <a:t>ОсновныеНачисления</a:t>
            </a:r>
            <a:r>
              <a:rPr lang="ru-RU" dirty="0"/>
              <a:t>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ОсновныеНачисленияБазаДополнительныеНачисления</a:t>
            </a:r>
            <a:r>
              <a:rPr lang="ru-RU" dirty="0"/>
              <a:t> по номеру строки), пройтись по таблице движений </a:t>
            </a:r>
            <a:r>
              <a:rPr lang="ru-RU" dirty="0" err="1"/>
              <a:t>ОсновныеНачисления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 без пересчета, далее написать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ОплатыПассажиров.Обороты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ПоказателиРасчетаЗарплаты</a:t>
            </a:r>
            <a:r>
              <a:rPr lang="ru-RU" dirty="0"/>
              <a:t>), пройтись по таблице движений </a:t>
            </a:r>
            <a:r>
              <a:rPr lang="ru-RU" dirty="0" err="1"/>
              <a:t>ДополнительныеНачисления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</a:t>
            </a:r>
          </a:p>
          <a:p>
            <a:r>
              <a:rPr lang="ru-RU" dirty="0"/>
              <a:t>Отчет: объединить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УФ: справочник </a:t>
            </a:r>
            <a:r>
              <a:rPr lang="ru-RU" dirty="0" err="1"/>
              <a:t>ТипыЦен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(Номенклатура, </a:t>
            </a:r>
            <a:r>
              <a:rPr lang="ru-RU" dirty="0" err="1"/>
              <a:t>ТипЦены</a:t>
            </a:r>
            <a:r>
              <a:rPr lang="ru-RU" dirty="0"/>
              <a:t> | Цена), Тип цены в расходной, </a:t>
            </a:r>
            <a:r>
              <a:rPr lang="ru-RU" dirty="0" err="1"/>
              <a:t>ФормаВыбораРасширенная</a:t>
            </a:r>
            <a:r>
              <a:rPr lang="ru-RU" dirty="0"/>
              <a:t> в справочники номенклатуры с динамическим списком (Справочник номенклатура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и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), на </a:t>
            </a:r>
            <a:r>
              <a:rPr lang="ru-RU" dirty="0" err="1"/>
              <a:t>ФормаВыбораРасширенная</a:t>
            </a:r>
            <a:r>
              <a:rPr lang="ru-RU" dirty="0"/>
              <a:t> при создании на сервере заполнять параметры запроса (Склад и Тип Цены), при выборе значение отключать стандартную обработку, брать номенклатуру и цены и оповещать о выборе, на форме расходной при начале выбора номенклатуры отключать стандартную обработку открывать </a:t>
            </a:r>
            <a:r>
              <a:rPr lang="ru-RU" dirty="0" err="1"/>
              <a:t>ФормаВыбораРасширенная</a:t>
            </a:r>
            <a:r>
              <a:rPr lang="ru-RU" dirty="0"/>
              <a:t> с параметрами Склад и Тип Цены, а при обработки выбора заполнять полученные данные и </a:t>
            </a:r>
            <a:r>
              <a:rPr lang="ru-RU" dirty="0" err="1"/>
              <a:t>рассчитвать</a:t>
            </a:r>
            <a:r>
              <a:rPr lang="ru-RU" dirty="0"/>
              <a:t> сумму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39273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</a:t>
            </a:r>
            <a:r>
              <a:rPr lang="ru-RU" dirty="0" err="1"/>
              <a:t>СкладОУ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374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ОУ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СоставСтелажей.Комплектующая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СоставСтелажей.Количество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втТЧТовары.Количество</a:t>
            </a:r>
            <a:endParaRPr lang="ru-RU" dirty="0"/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СоставСтелажей.Стеллаж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втКомплектующие.Количество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</a:t>
            </a:r>
            <a:r>
              <a:rPr lang="ru-RU" dirty="0" err="1"/>
              <a:t>стелажа</a:t>
            </a:r>
            <a:r>
              <a:rPr lang="ru-RU" dirty="0"/>
              <a:t>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СоставСтелажей.Стеллаж.Представление</a:t>
            </a:r>
            <a:r>
              <a:rPr lang="ru-RU" dirty="0"/>
              <a:t> КАК </a:t>
            </a:r>
            <a:r>
              <a:rPr lang="ru-RU" dirty="0" err="1"/>
              <a:t>СтеллажПредставление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втКомплектующие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 = NULL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(входит в состав стеллажа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435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ОстаткиНоменклатурыОстатки.Номенклатура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КоличествоОстаток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РегистрНакопления.ОстаткиНоменклатуры.Остатки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Склады.Ссылка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Справочник.Склады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ВЫРАЗИТЬ(ЕСТЬNULL(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- 0.5, 0) КАК ЧИСЛО(10, 0))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втОстаткиДеталей.Номенклатура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СГРУППИРОВАТЬ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&gt; 0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Стеллаж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ЗначенияХарактеристикСтеллажей.Значение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Страна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РегистрСведений.ЗначенияХарактеристикСтеллажей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ЗначенияХарактеристикСтеллажей.Стеллаж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ЗначенияХарактеристикСтеллажей.Характеристика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ЗНАЧЕНИЕ(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ПланВидовХарактеристик.ХарактеристикиОбъектов.Страна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376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 КАК </a:t>
            </a:r>
            <a:r>
              <a:rPr lang="ru-RU" dirty="0" err="1"/>
              <a:t>СкладБУ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Выборка.СкладБУ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БУ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Определение текущего метода списания себестоимости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</a:t>
            </a:r>
            <a:r>
              <a:rPr lang="ru-RU" dirty="0" err="1"/>
              <a:t>МоментВремени</a:t>
            </a:r>
            <a:r>
              <a:rPr lang="ru-RU" dirty="0"/>
              <a:t>()).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МетодСписания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 (СТАРАЯ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по счету Товары и списку номенклатур табличной части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УправленческийОстаткиПоПартиям.Субконто2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КАК </a:t>
            </a:r>
            <a:r>
              <a:rPr lang="ru-RU" dirty="0" err="1"/>
              <a:t>КоличествоВДокументе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УправленческийОстаткиПоСкладамИПартиям.КоличествоОстаток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ВЫРАЗИТЬ(УправленческийОстаткиПоПартиям.Субконто2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r>
              <a:rPr lang="ru-RU" dirty="0"/>
              <a:t> КАК </a:t>
            </a:r>
            <a:r>
              <a:rPr lang="ru-RU" dirty="0" err="1"/>
              <a:t>МоментВремениПартии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&amp;</a:t>
            </a:r>
            <a:r>
              <a:rPr lang="ru-RU" dirty="0" err="1"/>
              <a:t>СубконтоСкладыПартии</a:t>
            </a:r>
            <a:r>
              <a:rPr lang="ru-RU" dirty="0"/>
              <a:t>,</a:t>
            </a:r>
          </a:p>
          <a:p>
            <a:r>
              <a:rPr lang="ru-RU" dirty="0"/>
              <a:t>	|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</a:t>
            </a:r>
          </a:p>
          <a:p>
            <a:r>
              <a:rPr lang="ru-RU" dirty="0"/>
              <a:t>	|					И Субконто2 = &amp;Склад) КАК </a:t>
            </a:r>
            <a:r>
              <a:rPr lang="ru-RU" dirty="0" err="1"/>
              <a:t>УправленческийОстаткиПоСкладамИПартиям</a:t>
            </a:r>
            <a:endParaRPr lang="ru-RU" dirty="0"/>
          </a:p>
          <a:p>
            <a:r>
              <a:rPr lang="ru-RU" dirty="0"/>
              <a:t>	|			ВНУТРЕННЕЕ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	&amp;</a:t>
            </a:r>
            <a:r>
              <a:rPr lang="ru-RU" dirty="0" err="1"/>
              <a:t>СубконтоПартии</a:t>
            </a:r>
            <a:r>
              <a:rPr lang="ru-RU" dirty="0"/>
              <a:t>,</a:t>
            </a:r>
          </a:p>
          <a:p>
            <a:r>
              <a:rPr lang="ru-RU" dirty="0"/>
              <a:t>	|	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|			ПО УправленческийОстаткиПоСкладамИПартиям.Субконто1 = УправленческийОстаткиПоПартиям.Субконто1</a:t>
            </a:r>
          </a:p>
          <a:p>
            <a:r>
              <a:rPr lang="ru-RU" dirty="0"/>
              <a:t>	|				И УправленческийОстаткиПоСкладамИПартиям.Субконто3 = УправленческийОстаткиПоПартиям.Субконто2</a:t>
            </a:r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УправленческийОстаткиПоСкладамИПартиям.Субконто1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МоментВремениПартии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КоличествоВДокументе</a:t>
            </a:r>
            <a:r>
              <a:rPr lang="ru-RU" dirty="0"/>
              <a:t>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Перечисления.МетодыСписания.ФИФО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ТекстЗапроса</a:t>
            </a:r>
            <a:r>
              <a:rPr lang="ru-RU" dirty="0"/>
              <a:t>, "УБЫВ", "");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ТекстЗапроса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 = Новый Массив(3);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[2]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СубконтоСкладыПартии</a:t>
            </a:r>
            <a:r>
              <a:rPr lang="ru-RU" dirty="0"/>
              <a:t>",</a:t>
            </a:r>
            <a:r>
              <a:rPr lang="ru-RU" dirty="0" err="1"/>
              <a:t>СубконтоСкладыПартии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СубконтоПартии</a:t>
            </a:r>
            <a:r>
              <a:rPr lang="ru-RU" dirty="0"/>
              <a:t>",</a:t>
            </a:r>
            <a:r>
              <a:rPr lang="ru-RU" dirty="0" err="1"/>
              <a:t>СубконтоПартии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// Контроль наличия номенклатуры</a:t>
            </a:r>
          </a:p>
          <a:p>
            <a:r>
              <a:rPr lang="ru-RU" dirty="0"/>
              <a:t>		Превышение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;</a:t>
            </a:r>
          </a:p>
          <a:p>
            <a:r>
              <a:rPr lang="ru-RU" dirty="0"/>
              <a:t>		Если Превышение &gt; 0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("Превышение остатка по номенклатуре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Превышение);						                      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 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Переменная для прерывания обхода партий после того как будет списано все количество из документа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	// Проводка отражения списания товара</a:t>
            </a:r>
          </a:p>
          <a:p>
            <a:r>
              <a:rPr lang="ru-RU" dirty="0"/>
              <a:t>			Списываем = Мин (</a:t>
            </a:r>
            <a:r>
              <a:rPr lang="ru-RU" dirty="0" err="1"/>
              <a:t>ОсталосьСписать</a:t>
            </a:r>
            <a:r>
              <a:rPr lang="ru-RU" dirty="0"/>
              <a:t>,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Проводка.КоличествоКт</a:t>
            </a:r>
            <a:r>
              <a:rPr lang="ru-RU" dirty="0"/>
              <a:t> = Списываем;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Проводка.Сумма</a:t>
            </a:r>
            <a:r>
              <a:rPr lang="ru-RU" dirty="0"/>
              <a:t> = Списываем / </a:t>
            </a:r>
            <a:r>
              <a:rPr lang="ru-RU" dirty="0" err="1"/>
              <a:t>Выборка.КоличествоОстатокПоПартии</a:t>
            </a:r>
            <a:r>
              <a:rPr lang="ru-RU" dirty="0"/>
              <a:t> * </a:t>
            </a:r>
            <a:r>
              <a:rPr lang="ru-RU" dirty="0" err="1"/>
              <a:t>Выборка.СуммаОстатокПоПартии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Списываем;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Проводка отражения продажи товара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   	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параметров динамического списка, переданных из формы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("Склад", </a:t>
            </a:r>
            <a:r>
              <a:rPr lang="ru-RU" dirty="0" err="1"/>
              <a:t>Параметры.Склад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Параметры.ТипЦены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Передача параметра структуры с данными в форму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</a:t>
            </a:r>
            <a:r>
              <a:rPr lang="ru-RU" dirty="0"/>
              <a:t> = Новый Структура();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("Номенклатура", Значение);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("Цена", </a:t>
            </a:r>
            <a:r>
              <a:rPr lang="ru-RU" dirty="0" err="1"/>
              <a:t>ТекущаяСтрока.Цена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</a:t>
            </a:r>
            <a:r>
              <a:rPr lang="ru-RU" dirty="0" err="1"/>
              <a:t>СтруктураДанных</a:t>
            </a:r>
            <a:r>
              <a:rPr lang="ru-RU" dirty="0"/>
              <a:t>); // Приведет к вызову процедуры </a:t>
            </a:r>
            <a:r>
              <a:rPr lang="ru-RU" dirty="0" err="1"/>
              <a:t>ОбработкаВыбора</a:t>
            </a:r>
            <a:r>
              <a:rPr lang="ru-RU" dirty="0"/>
              <a:t> для таблицы </a:t>
            </a:r>
            <a:r>
              <a:rPr lang="ru-RU" dirty="0" err="1"/>
              <a:t>СписокНоменклатуры</a:t>
            </a:r>
            <a:r>
              <a:rPr lang="ru-RU" dirty="0"/>
              <a:t> вызвавшей формы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563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СписокНоменклатурыНоменклатураНачалоВыбора</a:t>
            </a:r>
            <a:r>
              <a:rPr lang="ru-RU" dirty="0"/>
              <a:t>(Элемент, </a:t>
            </a:r>
            <a:r>
              <a:rPr lang="ru-RU" dirty="0" err="1"/>
              <a:t>ДанныеВыбора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дополнительной формы выбора номенклатуры, через параметры передаются Склад и Тип цены из документа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("Склад", </a:t>
            </a:r>
            <a:r>
              <a:rPr lang="ru-RU" dirty="0" err="1"/>
              <a:t>Объект.Склад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Объект.ТипЦены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Справочник.Номенклатура.Форма.ФормаВыбораРасширенная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Обработка выбранной в дополнительной форме номенклатуры (перенос номенклатуры и цены)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, 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ОбработкаТабличнойЧасти.РассчитатьСуммуВСтроке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73177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</a:t>
            </a:r>
            <a:r>
              <a:rPr lang="ru-RU" dirty="0" err="1"/>
              <a:t>рс</a:t>
            </a:r>
            <a:r>
              <a:rPr lang="ru-RU" dirty="0"/>
              <a:t> Учетная Политика,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Партия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), </a:t>
            </a:r>
            <a:r>
              <a:rPr lang="ru-RU" dirty="0" err="1"/>
              <a:t>рн</a:t>
            </a:r>
            <a:r>
              <a:rPr lang="ru-RU" dirty="0"/>
              <a:t> Продажи оборотный (Номенклатура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,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СуммаВДолларах</a:t>
            </a:r>
            <a:r>
              <a:rPr lang="ru-RU" dirty="0"/>
              <a:t>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заполнить движения </a:t>
            </a:r>
          </a:p>
          <a:p>
            <a:r>
              <a:rPr lang="ru-RU" dirty="0"/>
              <a:t>Код расходной: получить метод списания себестоимости, очистить движения,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</a:t>
            </a:r>
            <a:r>
              <a:rPr lang="ru-RU" dirty="0" err="1"/>
              <a:t>схлопнутую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ОстаткиНоменклатуры</a:t>
            </a:r>
            <a:r>
              <a:rPr lang="ru-RU" dirty="0"/>
              <a:t>, упорядочить по моменту времени партии и итоги по номенклатуре), изменить порядок в запросе в зависимости от метода списания, в верхней выборке инициализировать </a:t>
            </a:r>
            <a:r>
              <a:rPr lang="ru-RU" dirty="0" err="1"/>
              <a:t>СебестоимостьВРубляхИтого</a:t>
            </a:r>
            <a:r>
              <a:rPr lang="ru-RU" dirty="0"/>
              <a:t> И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, проверить остатки, заполнить переменную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движение и уменьшаем </a:t>
            </a:r>
            <a:r>
              <a:rPr lang="ru-RU" dirty="0" err="1"/>
              <a:t>КоличествоСписать,а</a:t>
            </a:r>
            <a:r>
              <a:rPr lang="ru-RU" dirty="0"/>
              <a:t> затем в верхней выборке делаем движения в продажи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Продажи Обороты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Договоры (Владелец - Контрагенты), Субконто 3 (Договоры, Накладные, Покупатели), признак учета Валютный для ресурса </a:t>
            </a:r>
            <a:r>
              <a:rPr lang="ru-RU" dirty="0" err="1"/>
              <a:t>СуммаВЕвро</a:t>
            </a:r>
            <a:r>
              <a:rPr lang="ru-RU" dirty="0"/>
              <a:t> </a:t>
            </a:r>
            <a:r>
              <a:rPr lang="ru-RU" dirty="0" err="1"/>
              <a:t>рб</a:t>
            </a:r>
            <a:r>
              <a:rPr lang="ru-RU" dirty="0"/>
              <a:t>, счет Покупатели (Валютный | Покупатели, Договоры, Накладные), документ Приход Денег</a:t>
            </a:r>
          </a:p>
          <a:p>
            <a:r>
              <a:rPr lang="ru-RU" dirty="0"/>
              <a:t>Код расходной: возвести флаг, сделать движение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сделать запрос (</a:t>
            </a:r>
            <a:r>
              <a:rPr lang="ru-RU" dirty="0" err="1"/>
              <a:t>рб</a:t>
            </a:r>
            <a:r>
              <a:rPr lang="ru-RU" dirty="0"/>
              <a:t> Управленческий Остатки по счету товары и контрагенту, упорядочить по дате окончания договора и моменту времени накладной, итоги общие), если результат пустой - нет задолженности, в верхней выборке проверяем попытку переплатить, инициализируем сумму к погашению, в нижней выборке берем минимальную сумму,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 и уменьшаем </a:t>
            </a:r>
            <a:r>
              <a:rPr lang="ru-RU" dirty="0" err="1"/>
              <a:t>СуммаКПогашению</a:t>
            </a:r>
            <a:endParaRPr lang="ru-RU" dirty="0"/>
          </a:p>
          <a:p>
            <a:r>
              <a:rPr lang="ru-RU" dirty="0"/>
              <a:t>Отчет: Управленческий Обороты (счет - покупатели, </a:t>
            </a:r>
            <a:r>
              <a:rPr lang="ru-RU" dirty="0" err="1"/>
              <a:t>кор</a:t>
            </a:r>
            <a:r>
              <a:rPr lang="ru-RU" dirty="0"/>
              <a:t> счет - касса и </a:t>
            </a:r>
            <a:r>
              <a:rPr lang="ru-RU" dirty="0" err="1"/>
              <a:t>прибылиубытки</a:t>
            </a:r>
            <a:r>
              <a:rPr lang="ru-RU" dirty="0"/>
              <a:t>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(предопределенный - пятидневка), виды времени (предопределенные - явка, командировка), табель, </a:t>
            </a:r>
            <a:r>
              <a:rPr lang="ru-RU" dirty="0" err="1"/>
              <a:t>рн</a:t>
            </a:r>
            <a:r>
              <a:rPr lang="ru-RU" dirty="0"/>
              <a:t> Данные табеля оборотный (Сотрудник, Подразделение, </a:t>
            </a:r>
            <a:r>
              <a:rPr lang="ru-RU" dirty="0" err="1"/>
              <a:t>ВидВремени</a:t>
            </a:r>
            <a:r>
              <a:rPr lang="ru-RU" dirty="0"/>
              <a:t> | Часов), </a:t>
            </a:r>
            <a:r>
              <a:rPr lang="ru-RU" dirty="0" err="1"/>
              <a:t>рс</a:t>
            </a:r>
            <a:r>
              <a:rPr lang="ru-RU" dirty="0"/>
              <a:t> Графики работ (</a:t>
            </a:r>
            <a:r>
              <a:rPr lang="ru-RU" dirty="0" err="1"/>
              <a:t>ГрафикРабот</a:t>
            </a:r>
            <a:r>
              <a:rPr lang="ru-RU" dirty="0"/>
              <a:t>, Дата | Значение), план видов расчета Основные Начисления есть период, есть база (командировка (базовые - командировка, оклад), оклад),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 | </a:t>
            </a:r>
            <a:r>
              <a:rPr lang="ru-RU" dirty="0" err="1"/>
              <a:t>ГрафикРаботы</a:t>
            </a:r>
            <a:r>
              <a:rPr lang="ru-RU" dirty="0"/>
              <a:t>)</a:t>
            </a:r>
          </a:p>
          <a:p>
            <a:r>
              <a:rPr lang="ru-RU" dirty="0"/>
              <a:t>Код табеля: инициализируем период регистрации, возводим флаг, получаем запросом данные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</a:t>
            </a:r>
            <a:r>
              <a:rPr lang="ru-RU" dirty="0"/>
              <a:t> по периоду между </a:t>
            </a:r>
            <a:r>
              <a:rPr lang="ru-RU" dirty="0" err="1"/>
              <a:t>ПериодРегистрации</a:t>
            </a:r>
            <a:r>
              <a:rPr lang="ru-RU" dirty="0"/>
              <a:t> и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 и Графику работы Пятидневка, проходим по </a:t>
            </a:r>
            <a:r>
              <a:rPr lang="ru-RU" dirty="0" err="1"/>
              <a:t>тч</a:t>
            </a:r>
            <a:r>
              <a:rPr lang="ru-RU" dirty="0"/>
              <a:t> документа, получаем последний день месяца и проходимся по каждому дню месяца получаем реквизит, если ячейка заполнена то инициализируем 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- 1)*24*3600, если в ячейке К тогда это командировка данные из выборки иначе данные из ячейки, заполняем движения</a:t>
            </a:r>
          </a:p>
          <a:p>
            <a:r>
              <a:rPr lang="ru-RU" dirty="0"/>
              <a:t>Код начисления: инициализируем период регистрации и базовые периоды, возводим флаг, проходим по </a:t>
            </a:r>
            <a:r>
              <a:rPr lang="ru-RU" dirty="0" err="1"/>
              <a:t>тч</a:t>
            </a:r>
            <a:r>
              <a:rPr lang="ru-RU" dirty="0"/>
              <a:t> и заполняем движения, записываем движения, выполняем запрос (Основные начисления данные графика в вт1, вт1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явка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вт2, вт1 с данные табеля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Командировка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вт3, итоговый пакет запроса - вт1 левое соединение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подразделению, вт1 </a:t>
            </a:r>
            <a:r>
              <a:rPr lang="ru-RU"/>
              <a:t>левое соединение </a:t>
            </a:r>
            <a:r>
              <a:rPr lang="ru-RU" dirty="0"/>
              <a:t>с вт2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вт3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базой по номеру строки), проходим по таблице движений, ищем в выборке по номеру строки, считаем результат в зависимости от вида расчета и заполняем движения,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форма подбора в справочнике Номенклатура</a:t>
            </a:r>
          </a:p>
          <a:p>
            <a:r>
              <a:rPr lang="ru-RU" dirty="0"/>
              <a:t>Код формы подбора: </a:t>
            </a:r>
            <a:r>
              <a:rPr lang="ru-RU" dirty="0" err="1"/>
              <a:t>СписокВыборЗначения</a:t>
            </a:r>
            <a:r>
              <a:rPr lang="ru-RU" dirty="0"/>
              <a:t>(отключаем стандартную обработку и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(В цикле для каждого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(проверяем на группу, если строки с номенклатурой есть увеличиваем количество на 1, иначе добавляем строку), </a:t>
            </a:r>
            <a:r>
              <a:rPr lang="ru-RU" dirty="0" err="1"/>
              <a:t>ЗавершитьПодбор</a:t>
            </a:r>
            <a:r>
              <a:rPr lang="ru-RU" dirty="0"/>
              <a:t>(Помещаем во временное хранилище </a:t>
            </a:r>
            <a:r>
              <a:rPr lang="ru-RU" dirty="0" err="1"/>
              <a:t>тз</a:t>
            </a:r>
            <a:r>
              <a:rPr lang="ru-RU" dirty="0"/>
              <a:t> и оповещаем о выборе)</a:t>
            </a:r>
          </a:p>
          <a:p>
            <a:r>
              <a:rPr lang="ru-RU" dirty="0"/>
              <a:t>Код формы расходной: </a:t>
            </a:r>
            <a:r>
              <a:rPr lang="ru-RU" dirty="0" err="1"/>
              <a:t>ПодборТовара</a:t>
            </a:r>
            <a:r>
              <a:rPr lang="ru-RU" dirty="0"/>
              <a:t>(открыть форму подбора с владельцем </a:t>
            </a:r>
            <a:r>
              <a:rPr lang="ru-RU" dirty="0" err="1"/>
              <a:t>списокноменклатуры</a:t>
            </a:r>
            <a:r>
              <a:rPr lang="ru-RU" dirty="0"/>
              <a:t>),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),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(Получить по Адресу и загрузить)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7571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4191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783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ОстаткиНоменклатурыОстатки.СебестоимостьВРубляхОстаток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ОстаткиНоменклатурыОстатки.СебестоимостьВДолларахОстаток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СебестоимостьВДолларахОстаток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СуммаВРублях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Движение.СуммаВДолларах</a:t>
            </a:r>
            <a:r>
              <a:rPr lang="ru-RU" dirty="0"/>
              <a:t> = </a:t>
            </a:r>
            <a:r>
              <a:rPr lang="ru-RU" dirty="0" err="1"/>
              <a:t>Движение.СуммаВРублях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369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нажатии </a:t>
            </a:r>
            <a:r>
              <a:rPr lang="ru-RU" dirty="0" err="1"/>
              <a:t>Enter</a:t>
            </a:r>
            <a:r>
              <a:rPr lang="ru-RU" dirty="0"/>
              <a:t>, двойном щелчке мыши или нажатию кнопки "Выбрать"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(Значение);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(Элемент, </a:t>
            </a:r>
            <a:r>
              <a:rPr lang="ru-RU" dirty="0" err="1"/>
              <a:t>ПараметрыПеретаскивания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, Строка, Поле)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перетаскивании мышью</a:t>
            </a:r>
          </a:p>
          <a:p>
            <a:r>
              <a:rPr lang="ru-RU" dirty="0"/>
              <a:t>	Для Каждого Номенклатура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 (Номенклатура)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Номенклатура.ЭтоГруппа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Если выбранная номенклатура уже есть в табличной части, то количество увеличиваем на единицу, иначе добавляем новую строку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 ("Номенклатура", 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СтрокиСНоменклатурой</a:t>
            </a:r>
            <a:r>
              <a:rPr lang="ru-RU" dirty="0"/>
              <a:t> = </a:t>
            </a:r>
            <a:r>
              <a:rPr lang="ru-RU" dirty="0" err="1"/>
              <a:t>ОтобранныеТовары.НайтиСтроки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);</a:t>
            </a:r>
          </a:p>
          <a:p>
            <a:r>
              <a:rPr lang="ru-RU" dirty="0"/>
              <a:t>	Если </a:t>
            </a:r>
            <a:r>
              <a:rPr lang="ru-RU" dirty="0" err="1"/>
              <a:t>СтрокиСНоменклатурой.Количество</a:t>
            </a:r>
            <a:r>
              <a:rPr lang="ru-RU" dirty="0"/>
              <a:t>() &lt;&gt; 0 Тогда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</a:t>
            </a:r>
            <a:r>
              <a:rPr lang="ru-RU" dirty="0"/>
              <a:t> = </a:t>
            </a:r>
            <a:r>
              <a:rPr lang="ru-RU" dirty="0" err="1"/>
              <a:t>СтрокиСНоменклатурой</a:t>
            </a:r>
            <a:r>
              <a:rPr lang="ru-RU" dirty="0"/>
              <a:t>[0];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= 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+ 1;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ОтобранныеТовары.Добавить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НоваяСтрока.Номенклатура</a:t>
            </a:r>
            <a:r>
              <a:rPr lang="ru-RU" dirty="0"/>
              <a:t> = Номенклатура;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НоваяСтрока.Количество</a:t>
            </a:r>
            <a:r>
              <a:rPr lang="ru-RU" dirty="0"/>
              <a:t> = 1;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ЗавершитьПодбор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во временное хранилище данные таблицы </a:t>
            </a:r>
            <a:r>
              <a:rPr lang="ru-RU" dirty="0" err="1"/>
              <a:t>ОтобранныеТовары</a:t>
            </a:r>
            <a:r>
              <a:rPr lang="ru-RU" dirty="0"/>
              <a:t> и посылаем оповещение владельцу формы о выполнении выбора, </a:t>
            </a:r>
          </a:p>
          <a:p>
            <a:r>
              <a:rPr lang="ru-RU" dirty="0"/>
              <a:t>	// это оповещение будет обработано в процедуре </a:t>
            </a:r>
            <a:r>
              <a:rPr lang="ru-RU" dirty="0" err="1"/>
              <a:t>ОбработкаВыбора</a:t>
            </a:r>
            <a:r>
              <a:rPr lang="ru-RU" dirty="0"/>
              <a:t> табличной части модуля формы Расходной накладной</a:t>
            </a:r>
          </a:p>
          <a:p>
            <a:r>
              <a:rPr lang="ru-RU" dirty="0"/>
              <a:t>	Адрес = </a:t>
            </a:r>
            <a:r>
              <a:rPr lang="ru-RU" dirty="0" err="1"/>
              <a:t>АдресТаблицыВХранилище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(Адрес);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АдресТаблицыВХранилище</a:t>
            </a:r>
            <a:r>
              <a:rPr lang="ru-RU" dirty="0"/>
              <a:t>()</a:t>
            </a:r>
          </a:p>
          <a:p>
            <a:r>
              <a:rPr lang="ru-RU" dirty="0"/>
              <a:t>	Возврат </a:t>
            </a:r>
            <a:r>
              <a:rPr lang="ru-RU" dirty="0" err="1"/>
              <a:t>ПоместитьВоВременноеХранилище</a:t>
            </a:r>
            <a:r>
              <a:rPr lang="ru-RU" dirty="0"/>
              <a:t>(</a:t>
            </a:r>
            <a:r>
              <a:rPr lang="ru-RU" dirty="0" err="1"/>
              <a:t>ОтобранныеТовары.Выгрузить</a:t>
            </a:r>
            <a:r>
              <a:rPr lang="ru-RU" dirty="0"/>
              <a:t>(), </a:t>
            </a:r>
            <a:r>
              <a:rPr lang="ru-RU" dirty="0" err="1"/>
              <a:t>УникальныйИдентификатор</a:t>
            </a:r>
            <a:r>
              <a:rPr lang="ru-RU" dirty="0"/>
              <a:t>);	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1646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ПодборТовара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Справочник.Номенклатура.Форма.ФормаПодбора</a:t>
            </a:r>
            <a:r>
              <a:rPr lang="ru-RU" dirty="0"/>
              <a:t>",,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// Загружаем подобранные номенклатуры из формы подбора в табличную часть</a:t>
            </a:r>
          </a:p>
          <a:p>
            <a:r>
              <a:rPr lang="ru-RU" dirty="0"/>
              <a:t>	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(Адрес)</a:t>
            </a:r>
          </a:p>
          <a:p>
            <a:r>
              <a:rPr lang="ru-RU" dirty="0"/>
              <a:t>	</a:t>
            </a:r>
            <a:r>
              <a:rPr lang="ru-RU" dirty="0" err="1"/>
              <a:t>Объект.СписокНоменклатуры.Загрузить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(Адрес));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1571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Статьи затрат, документ Приход денег, документ Расход денег, документ Бюджет, </a:t>
            </a:r>
            <a:r>
              <a:rPr lang="ru-RU" dirty="0" err="1"/>
              <a:t>рн</a:t>
            </a:r>
            <a:r>
              <a:rPr lang="ru-RU" dirty="0"/>
              <a:t> Бюджет оборотный (Подразделение, </a:t>
            </a:r>
            <a:r>
              <a:rPr lang="ru-RU" dirty="0" err="1"/>
              <a:t>СтатьяЗатрат</a:t>
            </a:r>
            <a:r>
              <a:rPr lang="ru-RU" dirty="0"/>
              <a:t> | Сумма, </a:t>
            </a:r>
            <a:r>
              <a:rPr lang="ru-RU" dirty="0" err="1"/>
              <a:t>СуммаПревышения</a:t>
            </a:r>
            <a:r>
              <a:rPr lang="ru-RU" dirty="0"/>
              <a:t>, </a:t>
            </a:r>
            <a:r>
              <a:rPr lang="ru-RU" dirty="0" err="1"/>
              <a:t>СуммаИсполнения</a:t>
            </a:r>
            <a:r>
              <a:rPr lang="ru-RU" dirty="0"/>
              <a:t>)</a:t>
            </a:r>
          </a:p>
          <a:p>
            <a:r>
              <a:rPr lang="ru-RU" dirty="0"/>
              <a:t>Код бюджета: перед записью привести период к началу месяца. Обработка проведения - возвести флаг, пройти по </a:t>
            </a:r>
            <a:r>
              <a:rPr lang="ru-RU" dirty="0" err="1"/>
              <a:t>тч</a:t>
            </a:r>
            <a:r>
              <a:rPr lang="ru-RU" dirty="0"/>
              <a:t> и добавить движения</a:t>
            </a:r>
          </a:p>
          <a:p>
            <a:r>
              <a:rPr lang="ru-RU" dirty="0"/>
              <a:t>Код обработки проведения остальных документов (в общем модуле): добавить движение из данных объекта, возвести флаг, заблокировать и записать, сделать запрос (</a:t>
            </a:r>
            <a:r>
              <a:rPr lang="ru-RU" dirty="0" err="1"/>
              <a:t>рн</a:t>
            </a:r>
            <a:r>
              <a:rPr lang="ru-RU" dirty="0"/>
              <a:t> Бюджет Обороты по периоду, подразделению и статье затрат), получить первый элемент выборки, если </a:t>
            </a:r>
            <a:r>
              <a:rPr lang="ru-RU" dirty="0" err="1"/>
              <a:t>СуммаИсполнения</a:t>
            </a:r>
            <a:r>
              <a:rPr lang="ru-RU" dirty="0"/>
              <a:t> &gt; Сумма + </a:t>
            </a:r>
            <a:r>
              <a:rPr lang="ru-RU" dirty="0" err="1"/>
              <a:t>СуммаПревышения</a:t>
            </a:r>
            <a:r>
              <a:rPr lang="ru-RU" dirty="0"/>
              <a:t> - вывести одно сообщение, если </a:t>
            </a:r>
            <a:r>
              <a:rPr lang="ru-RU" dirty="0" err="1"/>
              <a:t>СуммаИсполнения</a:t>
            </a:r>
            <a:r>
              <a:rPr lang="ru-RU" dirty="0"/>
              <a:t> &gt; Сумма - вывести другое сообщение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Бюджет Обороты с </a:t>
            </a:r>
            <a:r>
              <a:rPr lang="ru-RU" dirty="0" err="1"/>
              <a:t>переодичностью</a:t>
            </a:r>
            <a:r>
              <a:rPr lang="ru-RU" dirty="0"/>
              <a:t> Месяц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ограничить количество в приходной и расходной, Инвентарные Номера (подчинены номенклатуре), сотрудник в расходной, субконто - 3 (Номенклатура, Инвентарные номера, Физические Лица), счет Товары (Количественный | Номенклатура, Инвентарные номера), счет </a:t>
            </a:r>
            <a:r>
              <a:rPr lang="ru-RU" dirty="0" err="1"/>
              <a:t>ПрибылиУбытки</a:t>
            </a:r>
            <a:r>
              <a:rPr lang="ru-RU" dirty="0"/>
              <a:t> (Номенклатура (только обороты), Инвентарные номера (только обороты), Физические Лица (только обороты)), </a:t>
            </a:r>
            <a:r>
              <a:rPr lang="ru-RU" dirty="0" err="1"/>
              <a:t>ДопЗначенияСвойств</a:t>
            </a:r>
            <a:r>
              <a:rPr lang="ru-RU" dirty="0"/>
              <a:t> (подчинено плану видов характеристик </a:t>
            </a:r>
            <a:r>
              <a:rPr lang="ru-RU" dirty="0" err="1"/>
              <a:t>СвойстваОбъектов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ЗначенияСвойствСотрудников</a:t>
            </a:r>
            <a:r>
              <a:rPr lang="ru-RU" dirty="0"/>
              <a:t> (Сотрудник, Свойство | Значение)</a:t>
            </a:r>
          </a:p>
          <a:p>
            <a:r>
              <a:rPr lang="ru-RU" dirty="0"/>
              <a:t>Код приходной: </a:t>
            </a:r>
            <a:r>
              <a:rPr lang="ru-RU" dirty="0" err="1"/>
              <a:t>вовзести</a:t>
            </a:r>
            <a:r>
              <a:rPr lang="ru-RU" dirty="0"/>
              <a:t> флаг, сделать проводки из </a:t>
            </a:r>
            <a:r>
              <a:rPr lang="ru-RU" dirty="0" err="1"/>
              <a:t>тч</a:t>
            </a:r>
            <a:r>
              <a:rPr lang="ru-RU" dirty="0"/>
              <a:t>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инвентарным номерам,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 левым соединением с </a:t>
            </a:r>
            <a:r>
              <a:rPr lang="ru-RU" dirty="0" err="1"/>
              <a:t>рб</a:t>
            </a:r>
            <a:r>
              <a:rPr lang="ru-RU" dirty="0"/>
              <a:t> счет товары по номенклатуре и </a:t>
            </a:r>
            <a:r>
              <a:rPr lang="ru-RU" dirty="0" err="1"/>
              <a:t>инв</a:t>
            </a:r>
            <a:r>
              <a:rPr lang="ru-RU" dirty="0"/>
              <a:t> номеру), в полученной выборке проверять остаток, считать себестоимость и делать движение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 и движение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</a:t>
            </a:r>
          </a:p>
          <a:p>
            <a:r>
              <a:rPr lang="ru-RU" dirty="0"/>
              <a:t>Отчет: в справочнике </a:t>
            </a:r>
            <a:r>
              <a:rPr lang="ru-RU" dirty="0" err="1"/>
              <a:t>физ</a:t>
            </a:r>
            <a:r>
              <a:rPr lang="ru-RU" dirty="0"/>
              <a:t> лица </a:t>
            </a:r>
            <a:r>
              <a:rPr lang="ru-RU" dirty="0" err="1"/>
              <a:t>доп</a:t>
            </a:r>
            <a:r>
              <a:rPr lang="ru-RU" dirty="0"/>
              <a:t> характеристики объекта метаданных, </a:t>
            </a:r>
            <a:r>
              <a:rPr lang="ru-RU" dirty="0" err="1"/>
              <a:t>рб</a:t>
            </a:r>
            <a:r>
              <a:rPr lang="ru-RU" dirty="0"/>
              <a:t> Обороты по счету </a:t>
            </a:r>
            <a:r>
              <a:rPr lang="ru-RU" dirty="0" err="1"/>
              <a:t>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 и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константа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Графики Работы (Подразделение, Дата | Дней, Часов),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ПланСверхурочных</a:t>
            </a:r>
            <a:r>
              <a:rPr lang="ru-RU" dirty="0"/>
              <a:t> (Сотрудник, Подразделение, Дата | Часов), предопределенные валюты,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ШкалаТарифныхСтавок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</a:t>
            </a:r>
            <a:r>
              <a:rPr lang="ru-RU" dirty="0" err="1"/>
              <a:t>ТарифнаяСтавка</a:t>
            </a:r>
            <a:r>
              <a:rPr lang="ru-RU" dirty="0"/>
              <a:t>), план видов расчета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период, нет базы (</a:t>
            </a:r>
            <a:r>
              <a:rPr lang="ru-RU" dirty="0" err="1"/>
              <a:t>ОплатаПоЧасовомуТарифу</a:t>
            </a:r>
            <a:r>
              <a:rPr lang="ru-RU" dirty="0"/>
              <a:t>), план видов расчета </a:t>
            </a:r>
            <a:r>
              <a:rPr lang="ru-RU" dirty="0" err="1"/>
              <a:t>ДополнительныеНачисления</a:t>
            </a:r>
            <a:r>
              <a:rPr lang="ru-RU" dirty="0"/>
              <a:t> нет периода, есть база (Сверхурочные (база - </a:t>
            </a:r>
            <a:r>
              <a:rPr lang="ru-RU" dirty="0" err="1"/>
              <a:t>ОплатаПоЧасовомуТарифу</a:t>
            </a:r>
            <a:r>
              <a:rPr lang="ru-RU" dirty="0"/>
              <a:t> и Сверхурочные)),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</a:t>
            </a:r>
            <a:r>
              <a:rPr lang="ru-RU" dirty="0" err="1"/>
              <a:t>РезультатВДолларах</a:t>
            </a:r>
            <a:r>
              <a:rPr lang="ru-RU" dirty="0"/>
              <a:t>, </a:t>
            </a:r>
            <a:r>
              <a:rPr lang="ru-RU" dirty="0" err="1"/>
              <a:t>РезультатВЕвро</a:t>
            </a:r>
            <a:r>
              <a:rPr lang="ru-RU" dirty="0"/>
              <a:t> | ...),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(Сотрудник, Подразделение | </a:t>
            </a:r>
            <a:r>
              <a:rPr lang="ru-RU" dirty="0" err="1"/>
              <a:t>РезультатВДолларах</a:t>
            </a:r>
            <a:r>
              <a:rPr lang="ru-RU" dirty="0"/>
              <a:t>, </a:t>
            </a:r>
            <a:r>
              <a:rPr lang="ru-RU" dirty="0" err="1"/>
              <a:t>РезультатВЕвро</a:t>
            </a:r>
            <a:r>
              <a:rPr lang="ru-RU" dirty="0"/>
              <a:t> | ...)</a:t>
            </a:r>
          </a:p>
          <a:p>
            <a:r>
              <a:rPr lang="ru-RU" dirty="0"/>
              <a:t>Код начисления: инициализация периода регистрации, запрос для получения коэффициент конвертации (курсы валют срез последних по валюте доллар объединить с курсы валют срез последних по валюте евро), если курс пустой - отказ, 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, возвести флаг </a:t>
            </a:r>
            <a:r>
              <a:rPr lang="ru-RU" dirty="0" err="1"/>
              <a:t>ОсновныеНачисления</a:t>
            </a:r>
            <a:r>
              <a:rPr lang="ru-RU" dirty="0"/>
              <a:t> и заполнить движения из </a:t>
            </a:r>
            <a:r>
              <a:rPr lang="ru-RU" dirty="0" err="1"/>
              <a:t>тч</a:t>
            </a:r>
            <a:r>
              <a:rPr lang="ru-RU" dirty="0"/>
              <a:t>, возвести флаг </a:t>
            </a:r>
            <a:r>
              <a:rPr lang="ru-RU" dirty="0" err="1"/>
              <a:t>ДополнительныеНачисления</a:t>
            </a:r>
            <a:r>
              <a:rPr lang="ru-RU" dirty="0"/>
              <a:t> и заполнить движения из </a:t>
            </a:r>
            <a:r>
              <a:rPr lang="ru-RU" dirty="0" err="1"/>
              <a:t>тч</a:t>
            </a:r>
            <a:r>
              <a:rPr lang="ru-RU" dirty="0"/>
              <a:t> и для сверхурочных базу, записать движения, сделать запрос для основных начислений (</a:t>
            </a:r>
            <a:r>
              <a:rPr lang="ru-RU" dirty="0" err="1"/>
              <a:t>ОсновныеНачисления.ДанныеГрафика</a:t>
            </a:r>
            <a:r>
              <a:rPr lang="ru-RU" dirty="0"/>
              <a:t> левым соединением с шкалой тарифных ставок по подразделению и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искать в выборке по номеру строки, считать результат и заполнять движения, потом записать без пересчета, далее запрос для </a:t>
            </a:r>
            <a:r>
              <a:rPr lang="ru-RU" dirty="0" err="1"/>
              <a:t>доп</a:t>
            </a:r>
            <a:r>
              <a:rPr lang="ru-RU" dirty="0"/>
              <a:t> начислений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в вт1, сгруппированный по подразделению </a:t>
            </a:r>
            <a:r>
              <a:rPr lang="ru-RU" dirty="0" err="1"/>
              <a:t>рс</a:t>
            </a:r>
            <a:r>
              <a:rPr lang="ru-RU" dirty="0"/>
              <a:t> графики работы где подразделение в вт1 и дата между </a:t>
            </a:r>
            <a:r>
              <a:rPr lang="ru-RU" dirty="0" err="1"/>
              <a:t>нач</a:t>
            </a:r>
            <a:r>
              <a:rPr lang="ru-RU" dirty="0"/>
              <a:t> прошлого месяца и конец прошлого месяца в вт2, сгруппированный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ПланСверхурочных</a:t>
            </a:r>
            <a:r>
              <a:rPr lang="ru-RU" dirty="0"/>
              <a:t> где период в вт3, итоговый пакет запроса - вт1 левое соединение с базой </a:t>
            </a:r>
            <a:r>
              <a:rPr lang="ru-RU" dirty="0" err="1"/>
              <a:t>доп</a:t>
            </a:r>
            <a:r>
              <a:rPr lang="ru-RU" dirty="0"/>
              <a:t> начислений по номеру строки, вт1 левое соединение с вт2 по подразделению, вт1 левое соединение с вт3 по сотруднику и подразделению и константа),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, искать в выборке по номеру строки, считать результат и заполнять движения, потом записать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+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СтаршийМенеджер</a:t>
            </a:r>
            <a:r>
              <a:rPr lang="ru-RU" dirty="0"/>
              <a:t> в расходной и приходе денег, функциональная опция </a:t>
            </a:r>
            <a:r>
              <a:rPr lang="ru-RU" dirty="0" err="1"/>
              <a:t>ДоступКСтаршимМенеджерам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ДоступКСтаршимМенеджерам</a:t>
            </a:r>
            <a:r>
              <a:rPr lang="ru-RU" dirty="0"/>
              <a:t> (Пользователь | Доступ), Параметр </a:t>
            </a:r>
            <a:r>
              <a:rPr lang="ru-RU" dirty="0" err="1"/>
              <a:t>фун</a:t>
            </a:r>
            <a:r>
              <a:rPr lang="ru-RU" dirty="0"/>
              <a:t> опций Пользователь</a:t>
            </a:r>
          </a:p>
          <a:p>
            <a:r>
              <a:rPr lang="ru-RU" dirty="0"/>
              <a:t>Код форм: при создании на сервере установка параметров </a:t>
            </a:r>
            <a:r>
              <a:rPr lang="ru-RU" dirty="0" err="1"/>
              <a:t>фун</a:t>
            </a:r>
            <a:r>
              <a:rPr lang="ru-RU"/>
              <a:t> опций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8989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СтатьиЗатрат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Строка.СтатьяЗатрат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Строка.Сумма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Движение.СуммаПревышения</a:t>
            </a:r>
            <a:r>
              <a:rPr lang="ru-RU" dirty="0"/>
              <a:t> = </a:t>
            </a:r>
            <a:r>
              <a:rPr lang="ru-RU" dirty="0" err="1"/>
              <a:t>Строка.СуммаПревышения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02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СформироватьДвиженияПоИсполнениюБюджета</a:t>
            </a:r>
            <a:r>
              <a:rPr lang="ru-RU" dirty="0"/>
              <a:t>(Объект, Отказ) Экспорт</a:t>
            </a:r>
          </a:p>
          <a:p>
            <a:endParaRPr lang="ru-RU" dirty="0"/>
          </a:p>
          <a:p>
            <a:r>
              <a:rPr lang="ru-RU" dirty="0"/>
              <a:t>	Движения = </a:t>
            </a:r>
            <a:r>
              <a:rPr lang="ru-RU" dirty="0" err="1"/>
              <a:t>Объект.Движения</a:t>
            </a:r>
            <a:r>
              <a:rPr lang="ru-RU" dirty="0"/>
              <a:t>;</a:t>
            </a:r>
          </a:p>
          <a:p>
            <a:r>
              <a:rPr lang="ru-RU" dirty="0"/>
              <a:t>	Дата = </a:t>
            </a:r>
            <a:r>
              <a:rPr lang="ru-RU" dirty="0" err="1"/>
              <a:t>Объект.Дата</a:t>
            </a:r>
            <a:r>
              <a:rPr lang="ru-RU" dirty="0"/>
              <a:t>;</a:t>
            </a:r>
          </a:p>
          <a:p>
            <a:r>
              <a:rPr lang="ru-RU" dirty="0"/>
              <a:t>	Подразделение = </a:t>
            </a:r>
            <a:r>
              <a:rPr lang="ru-RU" dirty="0" err="1"/>
              <a:t>Объект.Подразделение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СтатьяЗатрат</a:t>
            </a:r>
            <a:r>
              <a:rPr lang="ru-RU" dirty="0"/>
              <a:t> = </a:t>
            </a:r>
            <a:r>
              <a:rPr lang="ru-RU" dirty="0" err="1"/>
              <a:t>Объект.СтатьяЗатрат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Объект.СуммаПоДокументу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Движение.СуммаИсполнения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БюджетОбороты.СуммаОборот</a:t>
            </a:r>
            <a:r>
              <a:rPr lang="ru-RU" dirty="0"/>
              <a:t>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БюджетОбороты.СуммаПревышенияОборот</a:t>
            </a:r>
            <a:r>
              <a:rPr lang="ru-RU" dirty="0"/>
              <a:t> КАК </a:t>
            </a:r>
            <a:r>
              <a:rPr lang="ru-RU" dirty="0" err="1"/>
              <a:t>СуммаПревышения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БюджетОбороты.СуммаИсполненияОборот</a:t>
            </a:r>
            <a:r>
              <a:rPr lang="ru-RU" dirty="0"/>
              <a:t> КАК </a:t>
            </a:r>
            <a:r>
              <a:rPr lang="ru-RU" dirty="0" err="1"/>
              <a:t>СуммаИсполнения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РегистрНакопления.Бюджет.Обороты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НачалоПериода</a:t>
            </a:r>
            <a:r>
              <a:rPr lang="ru-RU" dirty="0"/>
              <a:t>,</a:t>
            </a:r>
          </a:p>
          <a:p>
            <a:r>
              <a:rPr lang="ru-RU" dirty="0"/>
              <a:t>		|			&amp;</a:t>
            </a:r>
            <a:r>
              <a:rPr lang="ru-RU" dirty="0" err="1"/>
              <a:t>КонецПериода</a:t>
            </a:r>
            <a:r>
              <a:rPr lang="ru-RU" dirty="0"/>
              <a:t>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Подразделение = &amp;Подразделение</a:t>
            </a:r>
          </a:p>
          <a:p>
            <a:r>
              <a:rPr lang="ru-RU" dirty="0"/>
              <a:t>		|				И </a:t>
            </a:r>
            <a:r>
              <a:rPr lang="ru-RU" dirty="0" err="1"/>
              <a:t>СтатьяЗатрат</a:t>
            </a:r>
            <a:r>
              <a:rPr lang="ru-RU" dirty="0"/>
              <a:t> = &amp;</a:t>
            </a:r>
            <a:r>
              <a:rPr lang="ru-RU" dirty="0" err="1"/>
              <a:t>СтатьяЗатрат</a:t>
            </a:r>
            <a:r>
              <a:rPr lang="ru-RU" dirty="0"/>
              <a:t>) КАК </a:t>
            </a:r>
            <a:r>
              <a:rPr lang="ru-RU" dirty="0" err="1"/>
              <a:t>БюджетОбороты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Подразделение);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СтатьяЗатрат</a:t>
            </a:r>
            <a:r>
              <a:rPr lang="ru-RU" dirty="0"/>
              <a:t>", </a:t>
            </a:r>
            <a:r>
              <a:rPr lang="ru-RU" dirty="0" err="1"/>
              <a:t>СтатьяЗатрат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сверх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(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в пределах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</a:t>
            </a:r>
            <a:r>
              <a:rPr lang="ru-RU" dirty="0" err="1"/>
              <a:t>Выборка.Сумма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6399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ПроведениеДокументов.СформироватьДвиженияПоИсполнениюБюджета</a:t>
            </a:r>
            <a:r>
              <a:rPr lang="ru-RU" dirty="0"/>
              <a:t>(</a:t>
            </a:r>
            <a:r>
              <a:rPr lang="ru-RU" dirty="0" err="1"/>
              <a:t>ЭтотОбъект</a:t>
            </a:r>
            <a:r>
              <a:rPr lang="ru-RU" dirty="0"/>
              <a:t>, Отказ);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873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02.11.2024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7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4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5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8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4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9.png"/><Relationship Id="rId4" Type="http://schemas.openxmlformats.org/officeDocument/2006/relationships/image" Target="../media/image6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4.pn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7.png"/><Relationship Id="rId4" Type="http://schemas.openxmlformats.org/officeDocument/2006/relationships/image" Target="../media/image656.png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9.pn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3.png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6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1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4.png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6.png"/><Relationship Id="rId4" Type="http://schemas.openxmlformats.org/officeDocument/2006/relationships/image" Target="../media/image695.pn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9.png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2.png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6.png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6.png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7.png"/><Relationship Id="rId4" Type="http://schemas.openxmlformats.org/officeDocument/2006/relationships/image" Target="../media/image726.png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9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6.png"/><Relationship Id="rId4" Type="http://schemas.openxmlformats.org/officeDocument/2006/relationships/image" Target="../media/image735.png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1.pn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5.png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3.png"/><Relationship Id="rId4" Type="http://schemas.openxmlformats.org/officeDocument/2006/relationships/image" Target="../media/image7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5.png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5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5.png"/><Relationship Id="rId5" Type="http://schemas.openxmlformats.org/officeDocument/2006/relationships/image" Target="../media/image804.png"/><Relationship Id="rId4" Type="http://schemas.openxmlformats.org/officeDocument/2006/relationships/image" Target="../media/image8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9.png"/><Relationship Id="rId4" Type="http://schemas.openxmlformats.org/officeDocument/2006/relationships/image" Target="../media/image808.png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2.png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7.pn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7.png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8.png"/><Relationship Id="rId2" Type="http://schemas.openxmlformats.org/officeDocument/2006/relationships/image" Target="../media/image8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image" Target="../media/image8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3.png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7.png"/><Relationship Id="rId4" Type="http://schemas.openxmlformats.org/officeDocument/2006/relationships/image" Target="../media/image856.png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6.png"/><Relationship Id="rId4" Type="http://schemas.openxmlformats.org/officeDocument/2006/relationships/image" Target="../media/image865.png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8.png"/><Relationship Id="rId2" Type="http://schemas.openxmlformats.org/officeDocument/2006/relationships/image" Target="../media/image8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6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7" Type="http://schemas.openxmlformats.org/officeDocument/2006/relationships/image" Target="../media/image882.png"/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1.png"/><Relationship Id="rId5" Type="http://schemas.openxmlformats.org/officeDocument/2006/relationships/image" Target="../media/image880.png"/><Relationship Id="rId4" Type="http://schemas.openxmlformats.org/officeDocument/2006/relationships/image" Target="../media/image879.png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3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9.png"/><Relationship Id="rId3" Type="http://schemas.openxmlformats.org/officeDocument/2006/relationships/image" Target="../media/image884.png"/><Relationship Id="rId7" Type="http://schemas.openxmlformats.org/officeDocument/2006/relationships/image" Target="../media/image88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7.png"/><Relationship Id="rId5" Type="http://schemas.openxmlformats.org/officeDocument/2006/relationships/image" Target="../media/image886.png"/><Relationship Id="rId4" Type="http://schemas.openxmlformats.org/officeDocument/2006/relationships/image" Target="../media/image885.png"/><Relationship Id="rId9" Type="http://schemas.openxmlformats.org/officeDocument/2006/relationships/image" Target="../media/image890.png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1.png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7.png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image" Target="../media/image9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1.png"/><Relationship Id="rId4" Type="http://schemas.openxmlformats.org/officeDocument/2006/relationships/image" Target="../media/image920.png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png"/><Relationship Id="rId2" Type="http://schemas.openxmlformats.org/officeDocument/2006/relationships/image" Target="../media/image9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6.png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2.png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3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png"/><Relationship Id="rId2" Type="http://schemas.openxmlformats.org/officeDocument/2006/relationships/image" Target="../media/image9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image" Target="../media/image9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4.png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5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image" Target="../media/image9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4.png"/><Relationship Id="rId2" Type="http://schemas.openxmlformats.org/officeDocument/2006/relationships/image" Target="../media/image9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6.png"/><Relationship Id="rId4" Type="http://schemas.openxmlformats.org/officeDocument/2006/relationships/image" Target="../media/image955.png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7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4.png"/><Relationship Id="rId5" Type="http://schemas.openxmlformats.org/officeDocument/2006/relationships/image" Target="../media/image963.png"/><Relationship Id="rId4" Type="http://schemas.openxmlformats.org/officeDocument/2006/relationships/image" Target="../media/image962.png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png"/><Relationship Id="rId2" Type="http://schemas.openxmlformats.org/officeDocument/2006/relationships/image" Target="../media/image9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8.png"/><Relationship Id="rId4" Type="http://schemas.openxmlformats.org/officeDocument/2006/relationships/image" Target="../media/image967.png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69.png"/><Relationship Id="rId1" Type="http://schemas.openxmlformats.org/officeDocument/2006/relationships/slideLayout" Target="../slideLayouts/slideLayout2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3.png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5.png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7.png"/><Relationship Id="rId2" Type="http://schemas.openxmlformats.org/officeDocument/2006/relationships/image" Target="../media/image9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8.png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2.png"/><Relationship Id="rId4" Type="http://schemas.openxmlformats.org/officeDocument/2006/relationships/image" Target="../media/image981.png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image" Target="../media/image9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6.png"/><Relationship Id="rId4" Type="http://schemas.openxmlformats.org/officeDocument/2006/relationships/image" Target="../media/image985.png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8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image" Target="../media/image994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7.png"/><Relationship Id="rId2" Type="http://schemas.openxmlformats.org/officeDocument/2006/relationships/image" Target="../media/image996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image" Target="../media/image9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2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4.png"/><Relationship Id="rId2" Type="http://schemas.openxmlformats.org/officeDocument/2006/relationships/image" Target="../media/image1003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6.png"/><Relationship Id="rId2" Type="http://schemas.openxmlformats.org/officeDocument/2006/relationships/image" Target="../media/image10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1.png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5.png"/><Relationship Id="rId2" Type="http://schemas.openxmlformats.org/officeDocument/2006/relationships/image" Target="../media/image1014.png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7.png"/><Relationship Id="rId2" Type="http://schemas.openxmlformats.org/officeDocument/2006/relationships/image" Target="../media/image1016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png"/><Relationship Id="rId2" Type="http://schemas.openxmlformats.org/officeDocument/2006/relationships/image" Target="../media/image10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0.png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3.png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4.png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image" Target="../media/image10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1.png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2.png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4.png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6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image" Target="../media/image1037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3.png"/><Relationship Id="rId4" Type="http://schemas.openxmlformats.org/officeDocument/2006/relationships/image" Target="../media/image1042.png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4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5.png"/><Relationship Id="rId1" Type="http://schemas.openxmlformats.org/officeDocument/2006/relationships/slideLayout" Target="../slideLayouts/slideLayout2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6.png"/></Relationships>
</file>

<file path=ppt/slides/_rels/slide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2" Type="http://schemas.openxmlformats.org/officeDocument/2006/relationships/image" Target="../media/image10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9.png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2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5.png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image" Target="../media/image1056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image" Target="../media/image10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1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2.png"/><Relationship Id="rId1" Type="http://schemas.openxmlformats.org/officeDocument/2006/relationships/slideLayout" Target="../slideLayouts/slideLayout2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3.pn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4.png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5.png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7.png"/><Relationship Id="rId2" Type="http://schemas.openxmlformats.org/officeDocument/2006/relationships/image" Target="../media/image10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8.png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9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3.png"/><Relationship Id="rId2" Type="http://schemas.openxmlformats.org/officeDocument/2006/relationships/image" Target="../media/image10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6.png"/><Relationship Id="rId2" Type="http://schemas.openxmlformats.org/officeDocument/2006/relationships/image" Target="../media/image1075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7.png"/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9.png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3.png"/><Relationship Id="rId2" Type="http://schemas.openxmlformats.org/officeDocument/2006/relationships/image" Target="../media/image10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5.png"/><Relationship Id="rId4" Type="http://schemas.openxmlformats.org/officeDocument/2006/relationships/image" Target="../media/image1084.png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6.png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8.png"/><Relationship Id="rId2" Type="http://schemas.openxmlformats.org/officeDocument/2006/relationships/image" Target="../media/image1087.png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0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2.png"/><Relationship Id="rId4" Type="http://schemas.openxmlformats.org/officeDocument/2006/relationships/image" Target="../media/image1091.png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4.png"/><Relationship Id="rId2" Type="http://schemas.openxmlformats.org/officeDocument/2006/relationships/image" Target="../media/image10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6.png"/><Relationship Id="rId4" Type="http://schemas.openxmlformats.org/officeDocument/2006/relationships/image" Target="../media/image1095.png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8.png"/><Relationship Id="rId2" Type="http://schemas.openxmlformats.org/officeDocument/2006/relationships/image" Target="../media/image10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9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image" Target="../media/image1101.png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4.png"/><Relationship Id="rId2" Type="http://schemas.openxmlformats.org/officeDocument/2006/relationships/image" Target="../media/image1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5.png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7.png"/><Relationship Id="rId2" Type="http://schemas.openxmlformats.org/officeDocument/2006/relationships/image" Target="../media/image1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8.png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109.png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3.png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5.png"/><Relationship Id="rId2" Type="http://schemas.openxmlformats.org/officeDocument/2006/relationships/image" Target="../media/image1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6.png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8.png"/><Relationship Id="rId2" Type="http://schemas.openxmlformats.org/officeDocument/2006/relationships/image" Target="../media/image1117.png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image" Target="../media/image1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2.png"/><Relationship Id="rId4" Type="http://schemas.openxmlformats.org/officeDocument/2006/relationships/image" Target="../media/image1121.png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3.png"/><Relationship Id="rId2" Type="http://schemas.openxmlformats.org/officeDocument/2006/relationships/image" Target="../media/image9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4.png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6.png"/><Relationship Id="rId2" Type="http://schemas.openxmlformats.org/officeDocument/2006/relationships/image" Target="../media/image1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8.png"/><Relationship Id="rId4" Type="http://schemas.openxmlformats.org/officeDocument/2006/relationships/image" Target="../media/image112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9.png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2.png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3.png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4.png"/><Relationship Id="rId1" Type="http://schemas.openxmlformats.org/officeDocument/2006/relationships/slideLayout" Target="../slideLayouts/slideLayout2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2" Type="http://schemas.openxmlformats.org/officeDocument/2006/relationships/image" Target="../media/image1136.png"/><Relationship Id="rId1" Type="http://schemas.openxmlformats.org/officeDocument/2006/relationships/slideLayout" Target="../slideLayouts/slideLayout2.xml"/></Relationships>
</file>

<file path=ppt/slides/_rels/slide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9.png"/><Relationship Id="rId2" Type="http://schemas.openxmlformats.org/officeDocument/2006/relationships/image" Target="../media/image1138.png"/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3.png"/><Relationship Id="rId2" Type="http://schemas.openxmlformats.org/officeDocument/2006/relationships/image" Target="../media/image1142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5.png"/><Relationship Id="rId2" Type="http://schemas.openxmlformats.org/officeDocument/2006/relationships/image" Target="../media/image1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89933-4D08-4718-80A2-CEE110C2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611427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6D16F-48E7-4071-931D-3D9E3E2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58539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D0F0A-41EB-445D-B88D-2016A2A3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593212"/>
            <a:ext cx="3686525" cy="56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04FE5-27E8-4C68-9CD5-FF3F77C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07" y="633019"/>
            <a:ext cx="355205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63378-9ECA-4191-88C2-1B199E6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4" y="1147445"/>
            <a:ext cx="5522083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329E-3F00-431E-A370-3586B8B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5524962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04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BA4D-3182-4767-95DA-35057246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7245071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E46AC-2946-4C80-B7DC-CA0862F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34572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92DBFC-89D1-4D11-AE41-F52DCB04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925933"/>
            <a:ext cx="5608878" cy="5006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11BEB-8D74-44FF-8EA3-5060C35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7" y="925933"/>
            <a:ext cx="5606868" cy="50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490DE-DFF7-4AD5-8CBC-7E9D2B8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409152"/>
            <a:ext cx="3353268" cy="60396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6A687-33B6-4879-B972-857CAE5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5" y="1137237"/>
            <a:ext cx="5092806" cy="4583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C5CF5-902E-45D7-A82C-D2BF853A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9" y="337705"/>
            <a:ext cx="33723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45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8D24-6B54-4EC2-BBA0-53F507B3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71022"/>
            <a:ext cx="9211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50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A53AC-957F-47CC-807D-1AACFA1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4" y="1006931"/>
            <a:ext cx="6993860" cy="4844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05B61-119E-42BB-98A9-A32F26D0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43" y="144966"/>
            <a:ext cx="28771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03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0BDE-99BD-4563-AF62-9875BC1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76" y="317810"/>
            <a:ext cx="7099247" cy="6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7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26662-7B1D-484C-AFC2-948F149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МОДУЛЯ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30C49-6372-4656-95E2-EC1828CE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87" y="2099232"/>
            <a:ext cx="4403826" cy="4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41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607DB-707B-4B74-82C6-7EA3987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823727"/>
            <a:ext cx="4686954" cy="2905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895F7A-4890-402A-A734-B2BFE490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7" y="1067411"/>
            <a:ext cx="4239166" cy="9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1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10685-EA6B-495F-AABA-B71CEB61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МОДУЛЯ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308866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AFFAC-3D67-4E51-BFEC-15B58363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90365"/>
            <a:ext cx="8087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6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409A2-018F-4B3F-B823-9B2D5D53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150396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139F-2459-498B-8F29-F16D806F3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67845018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B05FE-D6DE-40F4-89C8-78DB42B6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" y="1397402"/>
            <a:ext cx="11116962" cy="40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A545C-C330-4882-80B5-6A40F011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3869604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72915-D8C8-4CBB-BAC1-1F666858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86" y="4475149"/>
            <a:ext cx="8642424" cy="17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EB52BC-513C-4726-8596-C59B4F19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5" y="891584"/>
            <a:ext cx="11155589" cy="50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2C2A0E-B138-483B-A6EC-95E6854E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43" y="354972"/>
            <a:ext cx="6932914" cy="61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DE8E5B-7F3C-46E9-88A2-7F936510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7" y="2517804"/>
            <a:ext cx="3189184" cy="182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5592F-3D13-4161-99A7-EF529565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10" y="328180"/>
            <a:ext cx="3353268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 rotWithShape="1">
          <a:blip r:embed="rId2"/>
          <a:srcRect b="57213"/>
          <a:stretch/>
        </p:blipFill>
        <p:spPr>
          <a:xfrm>
            <a:off x="230325" y="2816437"/>
            <a:ext cx="2637273" cy="1225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1594" y="476760"/>
            <a:ext cx="3740518" cy="5906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0148" y="476760"/>
            <a:ext cx="3749396" cy="5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D1D0AE-AB5B-412E-830A-6314C904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51" y="1973592"/>
            <a:ext cx="7346898" cy="2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BD3DBC-EC32-431B-BA0A-FC3F45167845}"/>
              </a:ext>
            </a:extLst>
          </p:cNvPr>
          <p:cNvGrpSpPr/>
          <p:nvPr/>
        </p:nvGrpSpPr>
        <p:grpSpPr>
          <a:xfrm>
            <a:off x="1012115" y="1113828"/>
            <a:ext cx="10167769" cy="4630343"/>
            <a:chOff x="1012115" y="841979"/>
            <a:chExt cx="10167769" cy="463034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7FB433A-17D9-4226-ACBE-640CDDBE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15" y="841979"/>
              <a:ext cx="10167769" cy="463034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84D6653-2033-4774-A7A4-8C002286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962" y="2271475"/>
              <a:ext cx="3334215" cy="3200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3CE2B-E45F-466A-912F-5E6E5D85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7" y="114720"/>
            <a:ext cx="9813186" cy="66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571C-F793-4E44-8D6F-B8E8B0B5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67220453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1478829"/>
            <a:ext cx="10478530" cy="39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148C2-3446-49DD-8422-359EC0C4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79997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56024C-A358-47EE-BD14-CC92AAA5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56" y="2028499"/>
            <a:ext cx="5223487" cy="28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17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DC089-9F65-4284-9932-37071F8D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261495"/>
            <a:ext cx="917385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625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9E3456-66A8-40A3-9394-DAC2C442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522"/>
            <a:ext cx="5325996" cy="555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30BD47-DB63-4D8F-8C51-AFBA61CA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8" y="1798330"/>
            <a:ext cx="3343742" cy="1333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8F5B8-A053-491B-990C-EF95A421E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7681" y="3725985"/>
            <a:ext cx="3609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304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86E1F2-6187-4117-9A70-E2B7F184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02" y="62086"/>
            <a:ext cx="7712796" cy="6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36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E75C9-971B-4082-BC10-5A6C16B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4" y="663519"/>
            <a:ext cx="4698631" cy="55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42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674F9-2CA2-4D97-999A-D5EA2B9A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7" y="2708152"/>
            <a:ext cx="3796461" cy="14416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05257-0604-4B18-890A-3B1B58F3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39" y="198130"/>
            <a:ext cx="3551413" cy="64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271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86C58-F4F1-48B5-9D76-A82EE409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9" y="242443"/>
            <a:ext cx="5934903" cy="6373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CBCD-A7BF-4572-8306-F2A6A3DD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4" y="242443"/>
            <a:ext cx="3719398" cy="32792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635D63-F650-4663-B2FE-DF2387DC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96" y="3978877"/>
            <a:ext cx="4130313" cy="1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264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220AC-2331-4877-8361-21BF98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Добавить номер строки в запрос расходной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42AEEB-735F-483D-AFD5-540D0281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3084410"/>
            <a:ext cx="10709868" cy="6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78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E059D-E15C-43B8-9D48-98C79701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55142844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E60FE-505D-46A6-AF82-C0174AB5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75094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4261F-9F46-4C85-999A-483EC9E5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5577582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9AD80-E789-4E30-B4DB-EEA701D7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4145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E5480-40B8-460D-ADCB-C8478706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3DA4C1-BF95-4667-ACE0-E39BBD9F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40" y="1564802"/>
            <a:ext cx="6834720" cy="47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E20F64-5E9A-4259-BE60-28F73BA9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63640"/>
            <a:ext cx="8421275" cy="1390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C7CE3F-00D4-4D2D-A7A9-58793A91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24" y="1523734"/>
            <a:ext cx="8430802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9BA9C-D4C2-4AD3-97D2-F743BBDA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24" y="2678986"/>
            <a:ext cx="840222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733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5BC28-42F1-484E-A4C1-886AB498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628788"/>
            <a:ext cx="649695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01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6929A-0C5B-496E-9952-24FA8953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265557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157970-B3EF-42B2-A908-3677DF20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261495"/>
            <a:ext cx="59920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951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E8C095-1EA6-475A-8732-D20B9540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366285"/>
            <a:ext cx="880232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8486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CFD4ED-2AC0-4015-9FA9-A4700F70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66" y="299601"/>
            <a:ext cx="3353268" cy="6258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76" y="624980"/>
            <a:ext cx="3749375" cy="56080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C096F6-FA4F-4DC1-AA29-5CC8DDAB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10" y="2344182"/>
            <a:ext cx="2485737" cy="21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595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4E3302C-90AB-4419-86F7-84263A369519}"/>
              </a:ext>
            </a:extLst>
          </p:cNvPr>
          <p:cNvGrpSpPr/>
          <p:nvPr/>
        </p:nvGrpSpPr>
        <p:grpSpPr>
          <a:xfrm>
            <a:off x="1350028" y="437742"/>
            <a:ext cx="9491943" cy="5982515"/>
            <a:chOff x="1350028" y="437742"/>
            <a:chExt cx="9491943" cy="59825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6322943-F644-45FB-A032-F3065694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028" y="437742"/>
              <a:ext cx="9491943" cy="5982515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5E71E3E-2B22-440E-9A99-E6047804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652" y="1833339"/>
              <a:ext cx="3315163" cy="319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8157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84" y="542522"/>
            <a:ext cx="3362794" cy="577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438A3-70C8-4679-9373-D771F900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2" y="1704734"/>
            <a:ext cx="336279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60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77671588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D2D05-20B2-4C75-8E4D-8D4E9643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408178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7DB24-54EA-4A1B-9466-575FDC8B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23499371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C0F529-FDB7-42FA-BFDE-5B851B84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7" y="1176336"/>
            <a:ext cx="5423658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9680" y="709295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2321" y="690245"/>
            <a:ext cx="3800475" cy="54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1062" y="1487176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3048000" y="3523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52231B-55FD-4B32-9099-507F90B7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90" y="205483"/>
            <a:ext cx="8800019" cy="64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3" y="1833340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CCF28-C78C-4F9D-8F7C-346C45B7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1199514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3759" y="1690688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6D995-7761-4C28-980F-CD4DAAB5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7392144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E6D07-8571-45CF-8B7D-3B67A1D44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64" y="290073"/>
            <a:ext cx="3621047" cy="62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8742" y="2552975"/>
            <a:ext cx="4270619" cy="1752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7241" y="357708"/>
            <a:ext cx="4084432" cy="61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10FDE0-442D-4193-A665-905D0E1B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1009312"/>
            <a:ext cx="819264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94116D-0686-4905-BA24-CB63DF0A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8" y="408993"/>
            <a:ext cx="11615424" cy="23830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F10C09-6D01-45E5-91CC-DEC7F043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57" y="3709538"/>
            <a:ext cx="9244885" cy="17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86B7F2-B93B-45F7-95F2-1EE42473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97" y="335718"/>
            <a:ext cx="6952405" cy="618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68FAC5-3BAB-4BEA-9092-47502C22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3" y="2517168"/>
            <a:ext cx="11296533" cy="21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2166761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BD2CE-6BF3-49F9-ADDD-8AC55623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038266248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8792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2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045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815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DE88A-92CD-4E74-8C7B-B431395F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7" y="633022"/>
            <a:ext cx="419158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45026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4169-1C71-40E9-BCD1-00B868B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" y="244096"/>
            <a:ext cx="2921930" cy="63698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771BE-87FC-4F97-9AD7-16827CC0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42" y="244096"/>
            <a:ext cx="2943118" cy="63698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96BAE-7D27-4B24-9F3F-FD821984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096"/>
            <a:ext cx="2912870" cy="63698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694C03-AC6A-4386-BD1F-E46DA2ABB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10" y="244095"/>
            <a:ext cx="2963092" cy="63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62912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2137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41811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8932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F688B3-3966-49BC-8B06-9DC7C7AF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356759"/>
            <a:ext cx="945011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203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DFFE-BEB3-4CFF-9AC9-1A8CE4EA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57292626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20E-9BA4-4D05-90D9-6EBA13B9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3242602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BD68F-2BCF-430B-95CF-CB21FE22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09260993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70290-D1B8-4074-BFC6-81DCC608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3427485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D6CBF3-D998-452B-AB37-F21509F4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611" y="2351259"/>
            <a:ext cx="1771897" cy="7335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A9136-AF6C-4AD5-96A0-B6F052D6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1" y="3723289"/>
            <a:ext cx="1781424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41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0CB7C-F915-4B6F-918C-A58AF99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58" y="2871707"/>
            <a:ext cx="1581371" cy="1114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012B6-066B-4CEB-8B4A-E88FD16E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72" y="666363"/>
            <a:ext cx="383911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9121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D8EE9-650D-45D9-9BAB-AB7A6FDF4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589" y="740641"/>
            <a:ext cx="1733550" cy="1257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28D3E-2571-4805-86FC-18D709D71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2425" y="731116"/>
            <a:ext cx="180022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C20BF-3141-406F-9298-86B846F7E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3936" y="533082"/>
            <a:ext cx="3800475" cy="57823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077D6-0D3A-4971-B114-C657D6B80CFE}"/>
              </a:ext>
            </a:extLst>
          </p:cNvPr>
          <p:cNvSpPr/>
          <p:nvPr/>
        </p:nvSpPr>
        <p:spPr>
          <a:xfrm>
            <a:off x="1169505" y="3239571"/>
            <a:ext cx="505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ТОЛЬКО КОМПЛЕКТУЮЩИЕ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A5560-4356-478F-AEE2-E376EF1CFA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4928" y="3789074"/>
            <a:ext cx="3429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50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E18EC2-BBC2-4DFF-9F05-50EC175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3" y="1218889"/>
            <a:ext cx="4867954" cy="44202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7B6-1F29-4FB9-B9E6-AFCAF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45" y="1218889"/>
            <a:ext cx="482984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641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8DC9D-CA9E-460D-87F7-830EEAFC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72" y="323532"/>
            <a:ext cx="3800475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5A5D5-A192-49B0-9A26-13AA3A0A5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722" y="547369"/>
            <a:ext cx="3790950" cy="5763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C124CA-C378-4387-840D-8A2471F93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2847" y="323532"/>
            <a:ext cx="3800475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6406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0D409-6A4B-44A5-A014-700AA04D7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26" y="1057592"/>
            <a:ext cx="5940425" cy="4742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3C3E7-35B6-4A08-878A-2C526ECCB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550" y="1064577"/>
            <a:ext cx="59404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145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9C2B8-31D3-4F5D-AC38-C4A2885D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45210"/>
            <a:ext cx="5940425" cy="4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8225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13666-E7DF-4B84-80B1-7E300BE62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6394" y="1149898"/>
            <a:ext cx="8559211" cy="45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03F3A-0B3D-415F-B386-7C49EC620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2" y="1124266"/>
            <a:ext cx="5940425" cy="4580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EDF42-7221-4EA6-A8AF-D0920C78CA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95056"/>
            <a:ext cx="5940425" cy="4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0004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1DFB2-9BD1-4ED1-B9E2-06ED348A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370" y="328295"/>
            <a:ext cx="3800475" cy="6182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FE37-5E88-4A75-B6E0-68E2DDCA8E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6712" y="318770"/>
            <a:ext cx="3838575" cy="6191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333A6-3C61-42F9-8ED4-D752CAE3C2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2154" y="556895"/>
            <a:ext cx="377190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74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7110E-7F69-4F2E-8F3C-56F12C2D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633269"/>
            <a:ext cx="5940425" cy="123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ABF19-A924-4D35-9728-418113C8F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6" y="1939116"/>
            <a:ext cx="5940425" cy="42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44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0E609-09FF-47F6-BF4B-00A9ADBC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9" y="2613744"/>
            <a:ext cx="2780605" cy="1630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DBA93A-33FE-4E9C-BE76-22BF08E6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9" y="837838"/>
            <a:ext cx="3372321" cy="5182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0A3727-FCA6-46BA-BB1E-3942B154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916" y="837838"/>
            <a:ext cx="33437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158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2C79-EBE1-44B9-8471-C9DEB99E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990165006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2B41-2B76-4BBC-BE41-4C8515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526243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D9C01-A9F1-4C68-84F6-444BD389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583C4-F3EC-42FF-A6C4-57989C93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28735"/>
            <a:ext cx="621116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8995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9C647-09F1-4B74-B1BA-FE2482A1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1276049"/>
            <a:ext cx="4877481" cy="430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352B5-D9C9-48DD-ACC4-A8171D03500B}"/>
              </a:ext>
            </a:extLst>
          </p:cNvPr>
          <p:cNvSpPr txBox="1"/>
          <p:nvPr/>
        </p:nvSpPr>
        <p:spPr>
          <a:xfrm>
            <a:off x="7647708" y="324433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ЗАПРОС В ЗАМЕТКАХ</a:t>
            </a:r>
          </a:p>
        </p:txBody>
      </p:sp>
    </p:spTree>
    <p:extLst>
      <p:ext uri="{BB962C8B-B14F-4D97-AF65-F5344CB8AC3E}">
        <p14:creationId xmlns:p14="http://schemas.microsoft.com/office/powerpoint/2010/main" val="4056027449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C1A5B-42DB-4AC1-A7B0-D4AF29D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733608"/>
            <a:ext cx="890711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AB2DF-8598-4A53-B0C0-E3ADCD55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348" y="2360929"/>
            <a:ext cx="8351304" cy="37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0643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D1D6F-B85F-4A3E-A9F6-E7FA1829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274799"/>
            <a:ext cx="691611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B0093-1655-4656-AFE2-E3C2F4AB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229928"/>
            <a:ext cx="6916115" cy="1105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9885E-ECB8-484F-B056-C21B435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523019"/>
            <a:ext cx="688753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86C186-9E9E-45E6-BD2C-586D6445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15" y="4949479"/>
            <a:ext cx="69256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F747-7F5E-49DB-9EC2-8B09126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4208"/>
            <a:ext cx="754485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54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47F77-1EE9-4E2A-AA1B-4F399A91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2052445"/>
            <a:ext cx="481079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2854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E6916-468E-4140-BC25-2FF70941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699685030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C6045D-CECC-4A96-87E8-A185C82B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614234"/>
            <a:ext cx="1100291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92153D-0454-4A8C-8454-BF348219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966444"/>
            <a:ext cx="554432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DCA692-FC61-47C7-9DB3-D6104D02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5" y="2619260"/>
            <a:ext cx="1867161" cy="16194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79FA3-C64B-44CB-A54E-DD6464C5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75" y="766389"/>
            <a:ext cx="336279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 rotWithShape="1">
          <a:blip r:embed="rId2"/>
          <a:srcRect b="2078"/>
          <a:stretch/>
        </p:blipFill>
        <p:spPr>
          <a:xfrm>
            <a:off x="1561861" y="2686050"/>
            <a:ext cx="1876425" cy="14550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5CB3AC-2D9C-49BE-8D5F-30455310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53" y="238415"/>
            <a:ext cx="9963893" cy="638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D6DAC-98AF-4C52-8A64-E83BCA93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121983632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AE57-85E0-4D1B-BACA-1E368970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61684141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49776E-98D2-44D8-A18B-6254E1485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040" y="1531302"/>
            <a:ext cx="4778375" cy="37953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291B4-9947-45A7-8776-67D91546E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5587" y="1214436"/>
            <a:ext cx="483933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8138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7F3BCB-4680-4F6A-AF7A-407C25F892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4545" y="1961734"/>
            <a:ext cx="3227771" cy="29345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F727E9-C3E9-4E98-A186-22296DFB70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2936" y="1099487"/>
            <a:ext cx="2797419" cy="4748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D1180D-E0E1-4E36-A1AB-056618AA8D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9565" y="1099487"/>
            <a:ext cx="2826430" cy="4837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C2B864-9E92-447C-B369-0D30C345BE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05205" y="1099487"/>
            <a:ext cx="2762250" cy="48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81942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50CB02-7D77-49E0-8B6C-9B15911AE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99681" y="257372"/>
            <a:ext cx="3996042" cy="63432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CA6A2F-4062-453A-9C97-C1FEC9B9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77" y="2795499"/>
            <a:ext cx="176237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29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58863-B25E-4676-954E-15EE8255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51969"/>
            <a:ext cx="920243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1189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C30989-F8EF-4C90-815D-0F050FF4A3A1}"/>
              </a:ext>
            </a:extLst>
          </p:cNvPr>
          <p:cNvPicPr/>
          <p:nvPr/>
        </p:nvPicPr>
        <p:blipFill rotWithShape="1">
          <a:blip r:embed="rId2"/>
          <a:srcRect b="3000"/>
          <a:stretch/>
        </p:blipFill>
        <p:spPr bwMode="auto">
          <a:xfrm>
            <a:off x="5000625" y="479019"/>
            <a:ext cx="2190750" cy="923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6A320-0026-45CB-BF02-7D48483889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18815" y="1558230"/>
            <a:ext cx="7354370" cy="51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5794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AFA3FD-33F8-426F-9A27-593A838D0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607" y="2019521"/>
            <a:ext cx="2864424" cy="28189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1C2D7F-010F-46BE-A3B9-C1B0EF3A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287" y="228600"/>
            <a:ext cx="900628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46194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BCC723-FDB6-4474-9205-11B765E5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0" y="1414181"/>
            <a:ext cx="1077427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7990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0645-3A74-4E9C-88B6-5C6CA823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14" y="1009312"/>
            <a:ext cx="946917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13940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BB7DCD-270E-419A-9B55-2350C5D9AB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308" y="1843197"/>
            <a:ext cx="10363384" cy="31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9489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9AA3D-5B97-4A22-B27F-CE323050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105208166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786840201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4899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1149548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8447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3AC5A0-5CFA-496A-87A4-538F8E72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8" y="2340493"/>
            <a:ext cx="2772611" cy="40157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808131-8F8E-4BCD-8996-72EB7090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23" y="31710"/>
            <a:ext cx="2508215" cy="3482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FA0570-943A-48BB-8683-7BABF248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92" y="31710"/>
            <a:ext cx="2375300" cy="34825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92A690-873E-4106-9246-53539423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98" y="501761"/>
            <a:ext cx="2152950" cy="1457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6A3BC2-D21B-43D9-BECB-F1A473C9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67" y="3514294"/>
            <a:ext cx="2221125" cy="32621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5F5D3F-07F8-4E4F-AC06-3ABCCD794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679" y="3514293"/>
            <a:ext cx="2221125" cy="32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5424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B0701-9E8A-4E20-8236-0744EDBE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1156970"/>
            <a:ext cx="567769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946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8094B3-02DB-4627-B3FB-34D30550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5" y="199335"/>
            <a:ext cx="2105319" cy="1619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38B0D-6647-4E71-9F71-972D9CA6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5" y="2262909"/>
            <a:ext cx="2661961" cy="39397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D8D4B9-08F5-437F-B658-37F87DFB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9" y="0"/>
            <a:ext cx="2402368" cy="35282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58D319-B800-4B7E-82FE-DB83AC235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67" y="0"/>
            <a:ext cx="2402368" cy="3510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0B10E-18F9-4F04-A033-04CDAF6E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435" y="1"/>
            <a:ext cx="2398275" cy="3528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E6F08-2455-4D3D-A3C4-973D53E6E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740" y="3510693"/>
            <a:ext cx="2135038" cy="314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DF65D7-C4DA-4BDE-94C4-7C17F45B0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1778" y="3528291"/>
            <a:ext cx="2133314" cy="3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5762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8A63D5-0056-4668-81EA-095B27261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1190" y="1804987"/>
            <a:ext cx="2047875" cy="3248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E8D61-4F4B-4432-B422-1E0B7A9F1E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2937" y="252094"/>
            <a:ext cx="3771900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0048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193BD-EE16-4E8D-8908-4CCED0C6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2987197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A3B8-030C-4B97-8026-39FE8BC3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161873710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C9CE2-190C-46C0-9164-014032D1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2A1814-890C-43CF-90AA-59F11C397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943" y="2762871"/>
            <a:ext cx="619211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077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EFE58-E439-4259-8CEA-6216F78BA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656" y="1485351"/>
            <a:ext cx="9050688" cy="3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3834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CE42D-545F-458A-A79D-20AE34F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97455"/>
            <a:ext cx="11107700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E11FD-EE85-4937-A955-B16459EB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2256268"/>
            <a:ext cx="11098174" cy="21053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2E2B6-F4A0-40A9-AA8C-5FE6FEDF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0" y="4472292"/>
            <a:ext cx="1109817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40101-6B5B-485A-BB0F-2012417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71127"/>
            <a:ext cx="1109817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805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D1C66A-C62D-4794-9332-1BA1132C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79" y="83526"/>
            <a:ext cx="5725440" cy="2116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C1CA5-2912-482F-89CA-BE7631AF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42753"/>
            <a:ext cx="6925642" cy="21624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5980A-E343-4AAE-98A3-122DD6C1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89" y="4448020"/>
            <a:ext cx="695422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7876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941D0-973F-44CE-A9E4-F82F40A7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894996"/>
            <a:ext cx="817359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0825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25D3A-1D93-43EC-BF01-8B0FEAA7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2071498"/>
            <a:ext cx="559195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411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698579036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2480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44" y="815484"/>
            <a:ext cx="9345712" cy="52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537358946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097689151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C53389-30AA-4A86-9919-CAD12F15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6" y="1185520"/>
            <a:ext cx="11828206" cy="26662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4086C2-B11B-4972-8516-4E93D673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8" y="4633868"/>
            <a:ext cx="10899343" cy="9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9353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11212C-C2A1-4C7F-94A7-90B4B32A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17" y="749619"/>
            <a:ext cx="2782966" cy="15517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54B276-FD7E-428D-AE53-D8563517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379" y="2783542"/>
            <a:ext cx="5023242" cy="33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2581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1A9FAD-B4BF-403C-8AD5-67C61E35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366285"/>
            <a:ext cx="8402223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1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DD35E0-312E-4BC7-9FF8-80BA9CAA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68" y="1306268"/>
            <a:ext cx="3662750" cy="42454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37E66B-0F73-418F-A473-F3DB6F1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084" y="2562102"/>
            <a:ext cx="335326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15123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C5C29F-8BA9-4A4E-9DC9-5AE752DC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50795"/>
            <a:ext cx="11887200" cy="13128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B2E0DA-2401-4F5E-A108-C741DC33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7" y="3103528"/>
            <a:ext cx="9488224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64465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09C8EA-7B81-4A0A-B38C-3FD65C668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5" y="278130"/>
            <a:ext cx="3581400" cy="2552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030E6F-05AC-4412-BFFD-18EA49192C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6020" y="3229927"/>
            <a:ext cx="3600450" cy="30956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A7B7C0-D0D4-4FCB-8173-21E3381F45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37985" y="711517"/>
            <a:ext cx="3448050" cy="16859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C2BC92-AA30-41A2-A276-531F4C2E2E4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71310" y="3501389"/>
            <a:ext cx="3581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48953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455466-88C3-4D46-B0D9-8C16DD23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676155"/>
            <a:ext cx="944059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22762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03823E-7119-4720-B68C-4BC335B299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03100" y="215889"/>
            <a:ext cx="3255962" cy="642622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E9EDC0-12B1-4FD6-AC87-A4F05CDB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38" y="215889"/>
            <a:ext cx="3027657" cy="64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0601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0A3CE-D9A4-4F85-94E9-F884DB18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ПОДБОРА</a:t>
            </a:r>
          </a:p>
        </p:txBody>
      </p:sp>
    </p:spTree>
    <p:extLst>
      <p:ext uri="{BB962C8B-B14F-4D97-AF65-F5344CB8AC3E}">
        <p14:creationId xmlns:p14="http://schemas.microsoft.com/office/powerpoint/2010/main" val="659088950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713C7-3B10-405A-981E-218490CC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912226009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B5970-D652-4ED3-B055-C028D41F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27302211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650006680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F9311-756D-45D7-BB73-08C58D24E4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195" y="1323975"/>
            <a:ext cx="5297805" cy="4210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8909B-4482-4433-B239-798F6BA9DF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4959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1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89E8F-B319-4E4F-805A-712BB4BAF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515" y="1263650"/>
            <a:ext cx="5153660" cy="4330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3BC54-6843-44D6-8A72-AB9BACB929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0300" y="942657"/>
            <a:ext cx="5925185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7386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F6997B-B802-4AA8-BD0D-D9F5A2E63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590" y="528318"/>
            <a:ext cx="3848100" cy="5801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06160-AE05-4054-AC72-81A6691FF4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552130"/>
            <a:ext cx="3810000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622A9-5A06-4F7E-A962-045A1DF7E7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5310" y="247329"/>
            <a:ext cx="3829050" cy="63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3345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B636F-6589-457E-B319-350EA85A6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80" y="947420"/>
            <a:ext cx="592518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271B69-5632-49C6-A2C5-5BB0F0813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2937" y="975995"/>
            <a:ext cx="591566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1121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05B72-15F6-49EE-9AC4-9C36E559F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758" y="2438400"/>
            <a:ext cx="2000250" cy="2000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D65B9-5F27-4A68-A8C6-A98D1B660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30993" y="2438400"/>
            <a:ext cx="1924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6659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139304-FB79-40CF-ABAC-EEA4BF6D3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399" y="952181"/>
            <a:ext cx="5934710" cy="4953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CEB73-7F73-4D62-98ED-248290692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933131"/>
            <a:ext cx="5934710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6707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9AD3E8-22AA-4584-B175-FB09EDA29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819" y="542607"/>
            <a:ext cx="3819525" cy="57727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7233-54EA-456A-86D0-58FAF4CB0D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5617" y="709294"/>
            <a:ext cx="3800475" cy="54394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7D9857-4B70-48EF-81EC-2335547181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70273" y="709294"/>
            <a:ext cx="3810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3752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FD05A-1923-40B1-8E4B-EAE0976589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878" y="699770"/>
            <a:ext cx="3848100" cy="54394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9489F-F74A-483F-A3FD-51BA5E3091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423545"/>
            <a:ext cx="3810000" cy="60109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741A1-93D7-4327-A061-7627023F9A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9022" y="414020"/>
            <a:ext cx="3838575" cy="60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8587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A7CC414-3192-4711-8142-AE63CA8BE3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049" y="3014604"/>
            <a:ext cx="5029902" cy="82879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A65F8-6E9C-4FA4-BCD8-57232F108A2B}"/>
              </a:ext>
            </a:extLst>
          </p:cNvPr>
          <p:cNvSpPr/>
          <p:nvPr/>
        </p:nvSpPr>
        <p:spPr>
          <a:xfrm>
            <a:off x="3048000" y="18774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БУДЕТ СКАЗАНО, ЧТО ПЕРИОД УСТАНАВЛИВАТЬ НА СЛЕДУЮЩИЙ МЕСЯЦ, ПОЛЕ ПЕРИОД В ДОКУМЕНТЕ НЕ НУЖНО.</a:t>
            </a:r>
          </a:p>
        </p:txBody>
      </p:sp>
    </p:spTree>
    <p:extLst>
      <p:ext uri="{BB962C8B-B14F-4D97-AF65-F5344CB8AC3E}">
        <p14:creationId xmlns:p14="http://schemas.microsoft.com/office/powerpoint/2010/main" val="3013845717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1780C-1521-49CF-8A04-EF4B596AB5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415" y="1166812"/>
            <a:ext cx="5696585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C724A2-2D22-474C-AE1D-B2E0276572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0" y="1166812"/>
            <a:ext cx="567753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22335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255A3-FFBE-488D-A4F5-5ED8F17D4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2965" y="594995"/>
            <a:ext cx="381952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75C93-4A95-4110-882F-74A08C4B5A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0935" y="556895"/>
            <a:ext cx="3848100" cy="57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B00C8-ED7A-464D-A7B4-EEF8FAFA5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423" y="609281"/>
            <a:ext cx="3848100" cy="5601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2BA3BA-E796-4233-B92C-61E2070B42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475" y="609282"/>
            <a:ext cx="3829050" cy="5639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9FEAB-31BB-4946-B064-11B63E7D8C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7477" y="656907"/>
            <a:ext cx="3838575" cy="55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47646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2140D-1AED-4DC4-BE00-609ABBDA9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66812"/>
            <a:ext cx="564896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8486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D360E-7ACC-4AF5-820F-98166B82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БЮДЖЕТ</a:t>
            </a:r>
          </a:p>
        </p:txBody>
      </p:sp>
    </p:spTree>
    <p:extLst>
      <p:ext uri="{BB962C8B-B14F-4D97-AF65-F5344CB8AC3E}">
        <p14:creationId xmlns:p14="http://schemas.microsoft.com/office/powerpoint/2010/main" val="3472533914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39D03-2666-4FC2-9AF1-55D865DC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ОБЩЕГО МОДУЛЯ ПРОВЕДЕНИЕ ДОКУМЕНТОВ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B31897-E9BF-4F11-82E2-09FB1320E1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1785937"/>
            <a:ext cx="3810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5475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24026-F35B-4956-8E8D-6DDDE0D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ДОКУМЕНТОВ ПРИХОДНОЙ, РАСХОДНОЙ, ПРИХОД И РАСХОД ДЕНЕГ</a:t>
            </a:r>
          </a:p>
        </p:txBody>
      </p:sp>
    </p:spTree>
    <p:extLst>
      <p:ext uri="{BB962C8B-B14F-4D97-AF65-F5344CB8AC3E}">
        <p14:creationId xmlns:p14="http://schemas.microsoft.com/office/powerpoint/2010/main" val="2298519737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DC3B6-71AC-4227-9060-45D8C21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25386F-AC26-4D07-BD7D-F8ED5B79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06" y="1900024"/>
            <a:ext cx="600158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3832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1351ED-90D8-4AD9-887E-9BF19D586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90637"/>
            <a:ext cx="486791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8195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C145B0-A2E5-45F4-A17F-1F3E01DC9F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210" y="951964"/>
            <a:ext cx="8201579" cy="4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5036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E45ECA-054F-4874-A564-9641D1140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372" y="1359248"/>
            <a:ext cx="7007254" cy="1679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BD615-A57B-46FC-82B6-E99FACA5D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1289" y="3819408"/>
            <a:ext cx="9049421" cy="13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6250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01631-38A4-4C09-A9F7-96DE4C7E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1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E7EFE2-76CE-4EE6-9031-A501E202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413889"/>
            <a:ext cx="6944694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BAF36-A8AA-4321-984F-5E54720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4" y="2633884"/>
            <a:ext cx="6668431" cy="9621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BB9BA-D9B6-4BB1-A461-49E96929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83" y="3614747"/>
            <a:ext cx="6668431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D801D6-1D15-4476-B045-36533FD88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0" y="4577267"/>
            <a:ext cx="665890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4239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6FDD94-7A23-46AB-995E-3A5D9909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8971"/>
            <a:ext cx="754485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9947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6854D0-5191-4F7E-998F-B040FE8B7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100" y="1942892"/>
            <a:ext cx="716380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9309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1478734077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9288" y="1030296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2824680490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DB4085-3CC8-4494-B32A-C8F1BFBC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47" y="2457313"/>
            <a:ext cx="1562318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86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15" y="271022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952" y="2271639"/>
            <a:ext cx="11408095" cy="23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552FDC-8B9B-4EE9-BB3B-D3BAE4751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34" y="1006519"/>
            <a:ext cx="2405348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682719859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D8731-5F0A-44FC-ACC2-A2B9F2A5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 расходной и приходе денег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2D103C-35EF-4748-B80C-13D540C0A8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96700" y="1462088"/>
            <a:ext cx="3198597" cy="50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761542-2E4C-4FDF-A708-681004B302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052" y="881124"/>
            <a:ext cx="5189441" cy="50957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B7509-F20E-4220-90AB-E7104A2D4F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4509" y="823215"/>
            <a:ext cx="5239385" cy="51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22518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4908A1-1AA8-4827-BF67-49ADAECAC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991" y="924488"/>
            <a:ext cx="5499763" cy="50090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B5B18-34E0-43E2-9604-868A5D30D6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4488"/>
            <a:ext cx="5509539" cy="50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41932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B3807C-6E7A-48BB-8182-7857ABEB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31" y="346077"/>
            <a:ext cx="3353268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189BE2-E2C2-41F4-8FCD-82FB599FD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27" y="356759"/>
            <a:ext cx="397584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65330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DD2F6-B068-4290-BD20-2CCF001308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6869" y="254476"/>
            <a:ext cx="4358261" cy="7622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85A7D-70EB-4E99-ACA8-40F6B2CD13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3645" y="1301405"/>
            <a:ext cx="3624707" cy="530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1579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DA8DDD-DAEE-4543-8D80-7C4F062B23A6}"/>
              </a:ext>
            </a:extLst>
          </p:cNvPr>
          <p:cNvSpPr/>
          <p:nvPr/>
        </p:nvSpPr>
        <p:spPr>
          <a:xfrm>
            <a:off x="4168612" y="5868264"/>
            <a:ext cx="385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ФОРМЫ СПИСКА УБРАТЬ ПОЛЕ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1F072C-A906-4D13-90CE-48881D8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87" y="306442"/>
            <a:ext cx="6592220" cy="2810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B390C7-CC6A-4506-B33B-9C93AF58A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98" y="3525564"/>
            <a:ext cx="662079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94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9081</TotalTime>
  <Words>44419</Words>
  <Application>Microsoft Office PowerPoint</Application>
  <PresentationFormat>Широкоэкранный</PresentationFormat>
  <Paragraphs>5817</Paragraphs>
  <Slides>704</Slides>
  <Notes>92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704</vt:i4>
      </vt:variant>
    </vt:vector>
  </HeadingPairs>
  <TitlesOfParts>
    <vt:vector size="709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МОДУЛЯ СЕРВЕР</vt:lpstr>
      <vt:lpstr>Презентация PowerPoint</vt:lpstr>
      <vt:lpstr>КОД МОДУЛЯ ПРИЛОЖЕНИЯ</vt:lpstr>
      <vt:lpstr>Презентация PowerPoint</vt:lpstr>
      <vt:lpstr>Билет 3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Добавить номер строки в запрос расходной </vt:lpstr>
      <vt:lpstr>Билет 4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Билет 5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КОД ФОРМЫ ЗАДАЧИ</vt:lpstr>
      <vt:lpstr>Билет 6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ПОДБОРА</vt:lpstr>
      <vt:lpstr>КОД ФОРМЫ РАСХОДНОЙ</vt:lpstr>
      <vt:lpstr>Билет 8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БЮДЖЕТ</vt:lpstr>
      <vt:lpstr>КОД ОБЩЕГО МОДУЛЯ ПРОВЕДЕНИЕ ДОКУМЕНТОВ</vt:lpstr>
      <vt:lpstr>КОД ДОКУМЕНТОВ ПРИХОДНОЙ, РАСХОДНОЙ, ПРИХОД И РАСХОД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В расходной и приходе денег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2082</cp:revision>
  <dcterms:created xsi:type="dcterms:W3CDTF">2024-08-18T10:08:46Z</dcterms:created>
  <dcterms:modified xsi:type="dcterms:W3CDTF">2024-11-02T18:47:06Z</dcterms:modified>
</cp:coreProperties>
</file>